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4.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5.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7.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 id="2147483668" r:id="rId2"/>
    <p:sldMasterId id="2147483669" r:id="rId3"/>
    <p:sldMasterId id="2147483670" r:id="rId4"/>
    <p:sldMasterId id="2147483671" r:id="rId5"/>
    <p:sldMasterId id="2147483672" r:id="rId6"/>
  </p:sldMasterIdLst>
  <p:notesMasterIdLst>
    <p:notesMasterId r:id="rId61"/>
  </p:notesMasterIdLst>
  <p:handoutMasterIdLst>
    <p:handoutMasterId r:id="rId62"/>
  </p:handoutMasterIdLst>
  <p:sldIdLst>
    <p:sldId id="256" r:id="rId7"/>
    <p:sldId id="257" r:id="rId8"/>
    <p:sldId id="311" r:id="rId9"/>
    <p:sldId id="309" r:id="rId10"/>
    <p:sldId id="310"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4B87"/>
    <a:srgbClr val="BF5700"/>
    <a:srgbClr val="FF8200"/>
    <a:srgbClr val="1B306B"/>
    <a:srgbClr val="262626"/>
    <a:srgbClr val="FFCC00"/>
    <a:srgbClr val="F8F8F8"/>
    <a:srgbClr val="EEECE1"/>
    <a:srgbClr val="C0504D"/>
    <a:srgbClr val="D110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78" autoAdjust="0"/>
    <p:restoredTop sz="74400" autoAdjust="0"/>
  </p:normalViewPr>
  <p:slideViewPr>
    <p:cSldViewPr>
      <p:cViewPr varScale="1">
        <p:scale>
          <a:sx n="86" d="100"/>
          <a:sy n="86" d="100"/>
        </p:scale>
        <p:origin x="-2334" y="-8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2291" tIns="46145" rIns="92291" bIns="46145" numCol="1" rtlCol="0"/>
          <a:lstStyle>
            <a:lvl1pPr algn="l">
              <a:defRPr sz="13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2291" tIns="46145" rIns="92291" bIns="46145" numCol="1" rtlCol="0"/>
          <a:lstStyle>
            <a:lvl1pPr algn="r">
              <a:defRPr sz="1300"/>
            </a:lvl1pPr>
          </a:lstStyle>
          <a:p>
            <a:fld id="{51A969EA-8566-418D-AC96-BC5F6E9FAB6C}" type="datetimeFigureOut">
              <a:rPr lang="en-US" smtClean="0"/>
              <a:t>1/16/2017</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2291" tIns="46145" rIns="92291" bIns="46145" numCol="1" rtlCol="0" anchor="b"/>
          <a:lstStyle>
            <a:lvl1pPr algn="l">
              <a:defRPr sz="13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2291" tIns="46145" rIns="92291" bIns="46145"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2291" tIns="46145" rIns="92291" bIns="46145" numCol="1" rtlCol="0"/>
          <a:lstStyle>
            <a:lvl1pPr algn="l">
              <a:defRPr sz="13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2291" tIns="46145" rIns="92291" bIns="46145" numCol="1" rtlCol="0"/>
          <a:lstStyle>
            <a:lvl1pPr algn="r">
              <a:defRPr sz="1300"/>
            </a:lvl1pPr>
          </a:lstStyle>
          <a:p>
            <a:fld id="{33B07B4B-74D8-4C42-A719-1F93879497F8}" type="datetimeFigureOut">
              <a:rPr lang="en-US" smtClean="0"/>
              <a:t>1/16/2017</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2291" tIns="46145" rIns="92291" bIns="46145" numCol="1"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2291" tIns="46145" rIns="92291" bIns="46145"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2291" tIns="46145" rIns="92291" bIns="46145" numCol="1" rtlCol="0" anchor="b"/>
          <a:lstStyle>
            <a:lvl1pPr algn="l">
              <a:defRPr sz="13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2291" tIns="46145" rIns="92291" bIns="46145"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a:t>
            </a:fld>
            <a:endParaRPr lang="en-US"/>
          </a:p>
        </p:txBody>
      </p:sp>
    </p:spTree>
    <p:extLst>
      <p:ext uri="{BB962C8B-B14F-4D97-AF65-F5344CB8AC3E}">
        <p14:creationId xmlns:p14="http://schemas.microsoft.com/office/powerpoint/2010/main" val="68524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Those</a:t>
            </a:r>
            <a:r>
              <a:rPr lang="en-US" baseline="0" dirty="0" smtClean="0"/>
              <a:t> that have the hardest time in the program are not the ones who came in knowing no programming. </a:t>
            </a:r>
          </a:p>
          <a:p>
            <a:endParaRPr lang="en-US" baseline="0" dirty="0" smtClean="0"/>
          </a:p>
          <a:p>
            <a:r>
              <a:rPr lang="en-US" baseline="0" dirty="0" smtClean="0"/>
              <a:t>It’s not the ones who haven’t played around with HTML, CSS, or Javascript.</a:t>
            </a:r>
          </a:p>
          <a:p>
            <a:endParaRPr lang="en-US" baseline="0" dirty="0" smtClean="0"/>
          </a:p>
          <a:p>
            <a:r>
              <a:rPr lang="en-US" baseline="0" dirty="0" smtClean="0"/>
              <a:t>It’s the ones who walk in thinking they either A) Know more than they do. Or B) Are experts in a completely different field. </a:t>
            </a:r>
          </a:p>
          <a:p>
            <a:endParaRPr lang="en-US" baseline="0" dirty="0" smtClean="0"/>
          </a:p>
          <a:p>
            <a:r>
              <a:rPr lang="en-US" baseline="0" dirty="0" smtClean="0"/>
              <a:t>There is something that stops people like this from accepting the reality.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13</a:t>
            </a:fld>
            <a:endParaRPr lang="en-US"/>
          </a:p>
        </p:txBody>
      </p:sp>
    </p:spTree>
    <p:extLst>
      <p:ext uri="{BB962C8B-B14F-4D97-AF65-F5344CB8AC3E}">
        <p14:creationId xmlns:p14="http://schemas.microsoft.com/office/powerpoint/2010/main" val="496045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15</a:t>
            </a:fld>
            <a:endParaRPr lang="en-US"/>
          </a:p>
        </p:txBody>
      </p:sp>
    </p:spTree>
    <p:extLst>
      <p:ext uri="{BB962C8B-B14F-4D97-AF65-F5344CB8AC3E}">
        <p14:creationId xmlns:p14="http://schemas.microsoft.com/office/powerpoint/2010/main" val="989453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16</a:t>
            </a:fld>
            <a:endParaRPr lang="en-US"/>
          </a:p>
        </p:txBody>
      </p:sp>
    </p:spTree>
    <p:extLst>
      <p:ext uri="{BB962C8B-B14F-4D97-AF65-F5344CB8AC3E}">
        <p14:creationId xmlns:p14="http://schemas.microsoft.com/office/powerpoint/2010/main" val="329963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smtClean="0"/>
              <a:t>Seriously. Don’t lose sight of this image. At first</a:t>
            </a:r>
            <a:r>
              <a:rPr lang="en-US" baseline="0" dirty="0" smtClean="0"/>
              <a:t> it may feel intimidating. Knowing how little you know. But relish the opportunity and take the privileges it comes with.</a:t>
            </a:r>
          </a:p>
          <a:p>
            <a:endParaRPr lang="en-US" baseline="0" dirty="0" smtClean="0"/>
          </a:p>
          <a:p>
            <a:r>
              <a:rPr lang="en-US" baseline="0" dirty="0" smtClean="0"/>
              <a:t>You have permission to struggle. To fail. To not “get” everything immediately.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17</a:t>
            </a:fld>
            <a:endParaRPr lang="en-US"/>
          </a:p>
        </p:txBody>
      </p:sp>
    </p:spTree>
    <p:extLst>
      <p:ext uri="{BB962C8B-B14F-4D97-AF65-F5344CB8AC3E}">
        <p14:creationId xmlns:p14="http://schemas.microsoft.com/office/powerpoint/2010/main" val="7011913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18</a:t>
            </a:fld>
            <a:endParaRPr lang="en-US"/>
          </a:p>
        </p:txBody>
      </p:sp>
    </p:spTree>
    <p:extLst>
      <p:ext uri="{BB962C8B-B14F-4D97-AF65-F5344CB8AC3E}">
        <p14:creationId xmlns:p14="http://schemas.microsoft.com/office/powerpoint/2010/main" val="1170775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19</a:t>
            </a:fld>
            <a:endParaRPr lang="en-US"/>
          </a:p>
        </p:txBody>
      </p:sp>
    </p:spTree>
    <p:extLst>
      <p:ext uri="{BB962C8B-B14F-4D97-AF65-F5344CB8AC3E}">
        <p14:creationId xmlns:p14="http://schemas.microsoft.com/office/powerpoint/2010/main" val="4004127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20</a:t>
            </a:fld>
            <a:endParaRPr lang="en-US"/>
          </a:p>
        </p:txBody>
      </p:sp>
    </p:spTree>
    <p:extLst>
      <p:ext uri="{BB962C8B-B14F-4D97-AF65-F5344CB8AC3E}">
        <p14:creationId xmlns:p14="http://schemas.microsoft.com/office/powerpoint/2010/main" val="1172082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21</a:t>
            </a:fld>
            <a:endParaRPr lang="en-US"/>
          </a:p>
        </p:txBody>
      </p:sp>
    </p:spTree>
    <p:extLst>
      <p:ext uri="{BB962C8B-B14F-4D97-AF65-F5344CB8AC3E}">
        <p14:creationId xmlns:p14="http://schemas.microsoft.com/office/powerpoint/2010/main" val="10953714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22</a:t>
            </a:fld>
            <a:endParaRPr lang="en-US"/>
          </a:p>
        </p:txBody>
      </p:sp>
    </p:spTree>
    <p:extLst>
      <p:ext uri="{BB962C8B-B14F-4D97-AF65-F5344CB8AC3E}">
        <p14:creationId xmlns:p14="http://schemas.microsoft.com/office/powerpoint/2010/main" val="1334861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23</a:t>
            </a:fld>
            <a:endParaRPr lang="en-US"/>
          </a:p>
        </p:txBody>
      </p:sp>
    </p:spTree>
    <p:extLst>
      <p:ext uri="{BB962C8B-B14F-4D97-AF65-F5344CB8AC3E}">
        <p14:creationId xmlns:p14="http://schemas.microsoft.com/office/powerpoint/2010/main" val="1355034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a:t>
            </a:fld>
            <a:endParaRPr lang="en-US"/>
          </a:p>
        </p:txBody>
      </p:sp>
    </p:spTree>
    <p:extLst>
      <p:ext uri="{BB962C8B-B14F-4D97-AF65-F5344CB8AC3E}">
        <p14:creationId xmlns:p14="http://schemas.microsoft.com/office/powerpoint/2010/main" val="685242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24</a:t>
            </a:fld>
            <a:endParaRPr lang="en-US"/>
          </a:p>
        </p:txBody>
      </p:sp>
    </p:spTree>
    <p:extLst>
      <p:ext uri="{BB962C8B-B14F-4D97-AF65-F5344CB8AC3E}">
        <p14:creationId xmlns:p14="http://schemas.microsoft.com/office/powerpoint/2010/main" val="37819667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25</a:t>
            </a:fld>
            <a:endParaRPr lang="en-US"/>
          </a:p>
        </p:txBody>
      </p:sp>
    </p:spTree>
    <p:extLst>
      <p:ext uri="{BB962C8B-B14F-4D97-AF65-F5344CB8AC3E}">
        <p14:creationId xmlns:p14="http://schemas.microsoft.com/office/powerpoint/2010/main" val="824226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26</a:t>
            </a:fld>
            <a:endParaRPr lang="en-US"/>
          </a:p>
        </p:txBody>
      </p:sp>
    </p:spTree>
    <p:extLst>
      <p:ext uri="{BB962C8B-B14F-4D97-AF65-F5344CB8AC3E}">
        <p14:creationId xmlns:p14="http://schemas.microsoft.com/office/powerpoint/2010/main" val="31901129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27</a:t>
            </a:fld>
            <a:endParaRPr lang="en-US"/>
          </a:p>
        </p:txBody>
      </p:sp>
    </p:spTree>
    <p:extLst>
      <p:ext uri="{BB962C8B-B14F-4D97-AF65-F5344CB8AC3E}">
        <p14:creationId xmlns:p14="http://schemas.microsoft.com/office/powerpoint/2010/main" val="24422411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29</a:t>
            </a:fld>
            <a:endParaRPr lang="en-US"/>
          </a:p>
        </p:txBody>
      </p:sp>
    </p:spTree>
    <p:extLst>
      <p:ext uri="{BB962C8B-B14F-4D97-AF65-F5344CB8AC3E}">
        <p14:creationId xmlns:p14="http://schemas.microsoft.com/office/powerpoint/2010/main" val="124624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30</a:t>
            </a:fld>
            <a:endParaRPr lang="en-US"/>
          </a:p>
        </p:txBody>
      </p:sp>
    </p:spTree>
    <p:extLst>
      <p:ext uri="{BB962C8B-B14F-4D97-AF65-F5344CB8AC3E}">
        <p14:creationId xmlns:p14="http://schemas.microsoft.com/office/powerpoint/2010/main" val="1183529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32</a:t>
            </a:fld>
            <a:endParaRPr lang="en-US"/>
          </a:p>
        </p:txBody>
      </p:sp>
    </p:spTree>
    <p:extLst>
      <p:ext uri="{BB962C8B-B14F-4D97-AF65-F5344CB8AC3E}">
        <p14:creationId xmlns:p14="http://schemas.microsoft.com/office/powerpoint/2010/main" val="18286686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33</a:t>
            </a:fld>
            <a:endParaRPr lang="en-US"/>
          </a:p>
        </p:txBody>
      </p:sp>
    </p:spTree>
    <p:extLst>
      <p:ext uri="{BB962C8B-B14F-4D97-AF65-F5344CB8AC3E}">
        <p14:creationId xmlns:p14="http://schemas.microsoft.com/office/powerpoint/2010/main" val="10063899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34</a:t>
            </a:fld>
            <a:endParaRPr lang="en-US"/>
          </a:p>
        </p:txBody>
      </p:sp>
    </p:spTree>
    <p:extLst>
      <p:ext uri="{BB962C8B-B14F-4D97-AF65-F5344CB8AC3E}">
        <p14:creationId xmlns:p14="http://schemas.microsoft.com/office/powerpoint/2010/main" val="2573618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36</a:t>
            </a:fld>
            <a:endParaRPr lang="en-US"/>
          </a:p>
        </p:txBody>
      </p:sp>
    </p:spTree>
    <p:extLst>
      <p:ext uri="{BB962C8B-B14F-4D97-AF65-F5344CB8AC3E}">
        <p14:creationId xmlns:p14="http://schemas.microsoft.com/office/powerpoint/2010/main" val="2235116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a:t>
            </a:fld>
            <a:endParaRPr lang="en-US"/>
          </a:p>
        </p:txBody>
      </p:sp>
    </p:spTree>
    <p:extLst>
      <p:ext uri="{BB962C8B-B14F-4D97-AF65-F5344CB8AC3E}">
        <p14:creationId xmlns:p14="http://schemas.microsoft.com/office/powerpoint/2010/main" val="37284835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37</a:t>
            </a:fld>
            <a:endParaRPr lang="en-US"/>
          </a:p>
        </p:txBody>
      </p:sp>
    </p:spTree>
    <p:extLst>
      <p:ext uri="{BB962C8B-B14F-4D97-AF65-F5344CB8AC3E}">
        <p14:creationId xmlns:p14="http://schemas.microsoft.com/office/powerpoint/2010/main" val="6149564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38</a:t>
            </a:fld>
            <a:endParaRPr lang="en-US"/>
          </a:p>
        </p:txBody>
      </p:sp>
    </p:spTree>
    <p:extLst>
      <p:ext uri="{BB962C8B-B14F-4D97-AF65-F5344CB8AC3E}">
        <p14:creationId xmlns:p14="http://schemas.microsoft.com/office/powerpoint/2010/main" val="22524357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39</a:t>
            </a:fld>
            <a:endParaRPr lang="en-US"/>
          </a:p>
        </p:txBody>
      </p:sp>
    </p:spTree>
    <p:extLst>
      <p:ext uri="{BB962C8B-B14F-4D97-AF65-F5344CB8AC3E}">
        <p14:creationId xmlns:p14="http://schemas.microsoft.com/office/powerpoint/2010/main" val="21502954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40</a:t>
            </a:fld>
            <a:endParaRPr lang="en-US"/>
          </a:p>
        </p:txBody>
      </p:sp>
    </p:spTree>
    <p:extLst>
      <p:ext uri="{BB962C8B-B14F-4D97-AF65-F5344CB8AC3E}">
        <p14:creationId xmlns:p14="http://schemas.microsoft.com/office/powerpoint/2010/main" val="16297260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41</a:t>
            </a:fld>
            <a:endParaRPr lang="en-US"/>
          </a:p>
        </p:txBody>
      </p:sp>
    </p:spTree>
    <p:extLst>
      <p:ext uri="{BB962C8B-B14F-4D97-AF65-F5344CB8AC3E}">
        <p14:creationId xmlns:p14="http://schemas.microsoft.com/office/powerpoint/2010/main" val="4522352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43</a:t>
            </a:fld>
            <a:endParaRPr lang="en-US"/>
          </a:p>
        </p:txBody>
      </p:sp>
    </p:spTree>
    <p:extLst>
      <p:ext uri="{BB962C8B-B14F-4D97-AF65-F5344CB8AC3E}">
        <p14:creationId xmlns:p14="http://schemas.microsoft.com/office/powerpoint/2010/main" val="28838139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44</a:t>
            </a:fld>
            <a:endParaRPr lang="en-US"/>
          </a:p>
        </p:txBody>
      </p:sp>
    </p:spTree>
    <p:extLst>
      <p:ext uri="{BB962C8B-B14F-4D97-AF65-F5344CB8AC3E}">
        <p14:creationId xmlns:p14="http://schemas.microsoft.com/office/powerpoint/2010/main" val="9378822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45</a:t>
            </a:fld>
            <a:endParaRPr lang="en-US"/>
          </a:p>
        </p:txBody>
      </p:sp>
    </p:spTree>
    <p:extLst>
      <p:ext uri="{BB962C8B-B14F-4D97-AF65-F5344CB8AC3E}">
        <p14:creationId xmlns:p14="http://schemas.microsoft.com/office/powerpoint/2010/main" val="950650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46</a:t>
            </a:fld>
            <a:endParaRPr lang="en-US"/>
          </a:p>
        </p:txBody>
      </p:sp>
    </p:spTree>
    <p:extLst>
      <p:ext uri="{BB962C8B-B14F-4D97-AF65-F5344CB8AC3E}">
        <p14:creationId xmlns:p14="http://schemas.microsoft.com/office/powerpoint/2010/main" val="6555377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47</a:t>
            </a:fld>
            <a:endParaRPr lang="en-US"/>
          </a:p>
        </p:txBody>
      </p:sp>
    </p:spTree>
    <p:extLst>
      <p:ext uri="{BB962C8B-B14F-4D97-AF65-F5344CB8AC3E}">
        <p14:creationId xmlns:p14="http://schemas.microsoft.com/office/powerpoint/2010/main" val="1886932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a:t>
            </a:fld>
            <a:endParaRPr lang="en-US"/>
          </a:p>
        </p:txBody>
      </p:sp>
    </p:spTree>
    <p:extLst>
      <p:ext uri="{BB962C8B-B14F-4D97-AF65-F5344CB8AC3E}">
        <p14:creationId xmlns:p14="http://schemas.microsoft.com/office/powerpoint/2010/main" val="35348824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49</a:t>
            </a:fld>
            <a:endParaRPr lang="en-US"/>
          </a:p>
        </p:txBody>
      </p:sp>
    </p:spTree>
    <p:extLst>
      <p:ext uri="{BB962C8B-B14F-4D97-AF65-F5344CB8AC3E}">
        <p14:creationId xmlns:p14="http://schemas.microsoft.com/office/powerpoint/2010/main" val="3284263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50</a:t>
            </a:fld>
            <a:endParaRPr lang="en-US"/>
          </a:p>
        </p:txBody>
      </p:sp>
    </p:spTree>
    <p:extLst>
      <p:ext uri="{BB962C8B-B14F-4D97-AF65-F5344CB8AC3E}">
        <p14:creationId xmlns:p14="http://schemas.microsoft.com/office/powerpoint/2010/main" val="2341142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51</a:t>
            </a:fld>
            <a:endParaRPr lang="en-US"/>
          </a:p>
        </p:txBody>
      </p:sp>
    </p:spTree>
    <p:extLst>
      <p:ext uri="{BB962C8B-B14F-4D97-AF65-F5344CB8AC3E}">
        <p14:creationId xmlns:p14="http://schemas.microsoft.com/office/powerpoint/2010/main" val="19524042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52</a:t>
            </a:fld>
            <a:endParaRPr lang="en-US"/>
          </a:p>
        </p:txBody>
      </p:sp>
    </p:spTree>
    <p:extLst>
      <p:ext uri="{BB962C8B-B14F-4D97-AF65-F5344CB8AC3E}">
        <p14:creationId xmlns:p14="http://schemas.microsoft.com/office/powerpoint/2010/main" val="11047817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54</a:t>
            </a:fld>
            <a:endParaRPr lang="en-US"/>
          </a:p>
        </p:txBody>
      </p:sp>
    </p:spTree>
    <p:extLst>
      <p:ext uri="{BB962C8B-B14F-4D97-AF65-F5344CB8AC3E}">
        <p14:creationId xmlns:p14="http://schemas.microsoft.com/office/powerpoint/2010/main" val="889810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7</a:t>
            </a:fld>
            <a:endParaRPr lang="en-US"/>
          </a:p>
        </p:txBody>
      </p:sp>
    </p:spTree>
    <p:extLst>
      <p:ext uri="{BB962C8B-B14F-4D97-AF65-F5344CB8AC3E}">
        <p14:creationId xmlns:p14="http://schemas.microsoft.com/office/powerpoint/2010/main" val="58749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8</a:t>
            </a:fld>
            <a:endParaRPr lang="en-US"/>
          </a:p>
        </p:txBody>
      </p:sp>
    </p:spTree>
    <p:extLst>
      <p:ext uri="{BB962C8B-B14F-4D97-AF65-F5344CB8AC3E}">
        <p14:creationId xmlns:p14="http://schemas.microsoft.com/office/powerpoint/2010/main" val="1268111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9</a:t>
            </a:fld>
            <a:endParaRPr lang="en-US"/>
          </a:p>
        </p:txBody>
      </p:sp>
    </p:spTree>
    <p:extLst>
      <p:ext uri="{BB962C8B-B14F-4D97-AF65-F5344CB8AC3E}">
        <p14:creationId xmlns:p14="http://schemas.microsoft.com/office/powerpoint/2010/main" val="777464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10</a:t>
            </a:fld>
            <a:endParaRPr lang="en-US"/>
          </a:p>
        </p:txBody>
      </p:sp>
    </p:spTree>
    <p:extLst>
      <p:ext uri="{BB962C8B-B14F-4D97-AF65-F5344CB8AC3E}">
        <p14:creationId xmlns:p14="http://schemas.microsoft.com/office/powerpoint/2010/main" val="2045028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11</a:t>
            </a:fld>
            <a:endParaRPr lang="en-US"/>
          </a:p>
        </p:txBody>
      </p:sp>
    </p:spTree>
    <p:extLst>
      <p:ext uri="{BB962C8B-B14F-4D97-AF65-F5344CB8AC3E}">
        <p14:creationId xmlns:p14="http://schemas.microsoft.com/office/powerpoint/2010/main" val="4002884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grpSp>
        <p:nvGrpSpPr>
          <p:cNvPr id="12" name="Group 11"/>
          <p:cNvGrpSpPr/>
          <p:nvPr userDrawn="1"/>
        </p:nvGrpSpPr>
        <p:grpSpPr>
          <a:xfrm>
            <a:off x="2831735" y="3945634"/>
            <a:ext cx="3917511" cy="486919"/>
            <a:chOff x="0" y="0"/>
            <a:chExt cx="4827909" cy="600075"/>
          </a:xfrm>
        </p:grpSpPr>
        <p:pic>
          <p:nvPicPr>
            <p:cNvPr id="13"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4"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6"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21" name="Text Placeholder 19"/>
          <p:cNvSpPr>
            <a:spLocks noGrp="1"/>
          </p:cNvSpPr>
          <p:nvPr>
            <p:ph type="body" sz="quarter" idx="11" hasCustomPrompt="1"/>
          </p:nvPr>
        </p:nvSpPr>
        <p:spPr>
          <a:xfrm>
            <a:off x="396992" y="3998593"/>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2" name="TextBox 21"/>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Camp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spTree>
    <p:extLst>
      <p:ext uri="{BB962C8B-B14F-4D97-AF65-F5344CB8AC3E}">
        <p14:creationId xmlns:p14="http://schemas.microsoft.com/office/powerpoint/2010/main" val="216888524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Rutgers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962400" y="4037683"/>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214202828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05929742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UCFB - All Rights Reserved</a:t>
            </a: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Tree>
    <p:extLst>
      <p:ext uri="{BB962C8B-B14F-4D97-AF65-F5344CB8AC3E}">
        <p14:creationId xmlns:p14="http://schemas.microsoft.com/office/powerpoint/2010/main" val="37820769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370402" y="4034789"/>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281090188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104550778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Tree>
    <p:extLst>
      <p:ext uri="{BB962C8B-B14F-4D97-AF65-F5344CB8AC3E}">
        <p14:creationId xmlns:p14="http://schemas.microsoft.com/office/powerpoint/2010/main" val="291662899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BF5700"/>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UT Austin |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36236"/>
            <a:ext cx="2270008" cy="381000"/>
          </a:xfrm>
        </p:spPr>
        <p:txBody>
          <a:bodyPr numCol="1">
            <a:noAutofit/>
          </a:bodyPr>
          <a:lstStyle>
            <a:lvl1pPr marL="0" indent="0">
              <a:buNone/>
              <a:defRPr sz="18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pic>
        <p:nvPicPr>
          <p:cNvPr id="9"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t="10220"/>
          <a:stretch/>
        </p:blipFill>
        <p:spPr>
          <a:xfrm>
            <a:off x="0" y="0"/>
            <a:ext cx="9144000" cy="560977"/>
          </a:xfrm>
          <a:prstGeom prst="rect">
            <a:avLst/>
          </a:prstGeom>
        </p:spPr>
      </p:pic>
    </p:spTree>
    <p:extLst>
      <p:ext uri="{BB962C8B-B14F-4D97-AF65-F5344CB8AC3E}">
        <p14:creationId xmlns:p14="http://schemas.microsoft.com/office/powerpoint/2010/main" val="340767442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BF5700"/>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53089081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pic>
        <p:nvPicPr>
          <p:cNvPr id="6"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l="73429" t="14129"/>
          <a:stretch/>
        </p:blipFill>
        <p:spPr>
          <a:xfrm>
            <a:off x="-5871" y="6400800"/>
            <a:ext cx="2179730" cy="481354"/>
          </a:xfrm>
          <a:prstGeom prst="rect">
            <a:avLst/>
          </a:prstGeom>
        </p:spPr>
      </p:pic>
    </p:spTree>
    <p:extLst>
      <p:ext uri="{BB962C8B-B14F-4D97-AF65-F5344CB8AC3E}">
        <p14:creationId xmlns:p14="http://schemas.microsoft.com/office/powerpoint/2010/main" val="320089869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E4B87"/>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UCLA Extension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00041"/>
            <a:ext cx="2270008" cy="381000"/>
          </a:xfrm>
        </p:spPr>
        <p:txBody>
          <a:bodyPr numCol="1">
            <a:noAutofit/>
          </a:bodyPr>
          <a:lstStyle>
            <a:lvl1pPr marL="0" indent="0">
              <a:buNone/>
              <a:defRPr sz="17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3" name="Rectangle 2"/>
          <p:cNvSpPr/>
          <p:nvPr userDrawn="1"/>
        </p:nvSpPr>
        <p:spPr>
          <a:xfrm>
            <a:off x="0" y="225480"/>
            <a:ext cx="9144000" cy="480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pic>
        <p:nvPicPr>
          <p:cNvPr id="10" name="Picture 9"/>
          <p:cNvPicPr>
            <a:picLocks noChangeAspect="1"/>
          </p:cNvPicPr>
          <p:nvPr userDrawn="1"/>
        </p:nvPicPr>
        <p:blipFill>
          <a:blip r:embed="rId2"/>
          <a:stretch>
            <a:fillRect/>
          </a:stretch>
        </p:blipFill>
        <p:spPr>
          <a:xfrm>
            <a:off x="6629400" y="236355"/>
            <a:ext cx="2256037" cy="423421"/>
          </a:xfrm>
          <a:prstGeom prst="rect">
            <a:avLst/>
          </a:prstGeom>
        </p:spPr>
      </p:pic>
      <p:pic>
        <p:nvPicPr>
          <p:cNvPr id="4" name="Picture 3"/>
          <p:cNvPicPr>
            <a:picLocks noChangeAspect="1"/>
          </p:cNvPicPr>
          <p:nvPr userDrawn="1"/>
        </p:nvPicPr>
        <p:blipFill>
          <a:blip r:embed="rId3"/>
          <a:stretch>
            <a:fillRect/>
          </a:stretch>
        </p:blipFill>
        <p:spPr>
          <a:xfrm>
            <a:off x="390606" y="266411"/>
            <a:ext cx="2565400" cy="363308"/>
          </a:xfrm>
          <a:prstGeom prst="rect">
            <a:avLst/>
          </a:prstGeom>
        </p:spPr>
      </p:pic>
    </p:spTree>
    <p:extLst>
      <p:ext uri="{BB962C8B-B14F-4D97-AF65-F5344CB8AC3E}">
        <p14:creationId xmlns:p14="http://schemas.microsoft.com/office/powerpoint/2010/main" val="336453688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Rectangle 14"/>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6" name="TextBox 15"/>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21"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06186200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1E4B87"/>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23714059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2514600" y="6410337"/>
            <a:ext cx="6635269" cy="457748"/>
          </a:xfrm>
          <a:prstGeom prst="flowChartProcess">
            <a:avLst/>
          </a:prstGeom>
          <a:solidFill>
            <a:srgbClr val="1E4B87"/>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pic>
        <p:nvPicPr>
          <p:cNvPr id="2" name="Picture 1"/>
          <p:cNvPicPr>
            <a:picLocks noChangeAspect="1"/>
          </p:cNvPicPr>
          <p:nvPr userDrawn="1"/>
        </p:nvPicPr>
        <p:blipFill>
          <a:blip r:embed="rId2"/>
          <a:stretch>
            <a:fillRect/>
          </a:stretch>
        </p:blipFill>
        <p:spPr>
          <a:xfrm>
            <a:off x="152400" y="6387213"/>
            <a:ext cx="2256037" cy="423421"/>
          </a:xfrm>
          <a:prstGeom prst="rect">
            <a:avLst/>
          </a:prstGeom>
        </p:spPr>
      </p:pic>
    </p:spTree>
    <p:extLst>
      <p:ext uri="{BB962C8B-B14F-4D97-AF65-F5344CB8AC3E}">
        <p14:creationId xmlns:p14="http://schemas.microsoft.com/office/powerpoint/2010/main" val="405541742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12" name="Straight Connector 11"/>
          <p:cNvCxnSpPr/>
          <p:nvPr userDrawn="1"/>
        </p:nvCxnSpPr>
        <p:spPr>
          <a:xfrm>
            <a:off x="0" y="653854"/>
            <a:ext cx="9144000" cy="0"/>
          </a:xfrm>
          <a:prstGeom prst="line">
            <a:avLst/>
          </a:prstGeom>
          <a:ln w="41275">
            <a:solidFill>
              <a:srgbClr val="262626"/>
            </a:solidFill>
          </a:ln>
        </p:spPr>
        <p:style>
          <a:lnRef idx="1">
            <a:schemeClr val="accent1"/>
          </a:lnRef>
          <a:fillRef idx="0">
            <a:schemeClr val="accent1"/>
          </a:fillRef>
          <a:effectRef idx="0">
            <a:schemeClr val="accent1"/>
          </a:effectRef>
          <a:fontRef idx="minor">
            <a:schemeClr val="tx1"/>
          </a:fontRef>
        </p:style>
      </p:cxnSp>
      <p:sp>
        <p:nvSpPr>
          <p:cNvPr id="13" name="Flowchart: Process 12"/>
          <p:cNvSpPr/>
          <p:nvPr userDrawn="1"/>
        </p:nvSpPr>
        <p:spPr>
          <a:xfrm>
            <a:off x="-5871" y="6410337"/>
            <a:ext cx="9155741" cy="457748"/>
          </a:xfrm>
          <a:prstGeom prst="flowChartProcess">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grpSp>
        <p:nvGrpSpPr>
          <p:cNvPr id="15" name="Group 14"/>
          <p:cNvGrpSpPr/>
          <p:nvPr userDrawn="1"/>
        </p:nvGrpSpPr>
        <p:grpSpPr>
          <a:xfrm>
            <a:off x="5232359" y="6411723"/>
            <a:ext cx="3917511" cy="486919"/>
            <a:chOff x="0" y="0"/>
            <a:chExt cx="4827909" cy="600075"/>
          </a:xfrm>
        </p:grpSpPr>
        <p:pic>
          <p:nvPicPr>
            <p:cNvPr id="16"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7"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42231176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The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smtClean="0"/>
              <a:t>Lesson Title</a:t>
            </a:r>
            <a:endParaRPr lang="en-US" dirty="0"/>
          </a:p>
        </p:txBody>
      </p:sp>
      <p:sp>
        <p:nvSpPr>
          <p:cNvPr id="20" name="Text Placeholder 19"/>
          <p:cNvSpPr>
            <a:spLocks noGrp="1"/>
          </p:cNvSpPr>
          <p:nvPr>
            <p:ph type="body" sz="quarter" idx="11" hasCustomPrompt="1"/>
          </p:nvPr>
        </p:nvSpPr>
        <p:spPr>
          <a:xfrm>
            <a:off x="3370402" y="4034789"/>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Month, Day, Year</a:t>
            </a:r>
            <a:endParaRPr lang="en-US" dirty="0"/>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Day X</a:t>
            </a:r>
            <a:endParaRPr lang="en-US" dirty="0"/>
          </a:p>
        </p:txBody>
      </p:sp>
    </p:spTree>
    <p:extLst>
      <p:ext uri="{BB962C8B-B14F-4D97-AF65-F5344CB8AC3E}">
        <p14:creationId xmlns:p14="http://schemas.microsoft.com/office/powerpoint/2010/main" val="122498373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1093906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28344"/>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55784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cxnSp>
        <p:nvCxnSpPr>
          <p:cNvPr id="12" name="Straight Connector 11"/>
          <p:cNvCxnSpPr/>
          <p:nvPr userDrawn="1"/>
        </p:nvCxnSpPr>
        <p:spPr>
          <a:xfrm>
            <a:off x="0" y="653854"/>
            <a:ext cx="9144000" cy="0"/>
          </a:xfrm>
          <a:prstGeom prst="line">
            <a:avLst/>
          </a:prstGeom>
          <a:ln w="41275">
            <a:solidFill>
              <a:srgbClr val="262626"/>
            </a:solidFill>
          </a:ln>
        </p:spPr>
        <p:style>
          <a:lnRef idx="1">
            <a:schemeClr val="accent1"/>
          </a:lnRef>
          <a:fillRef idx="0">
            <a:schemeClr val="accent1"/>
          </a:fillRef>
          <a:effectRef idx="0">
            <a:schemeClr val="accent1"/>
          </a:effectRef>
          <a:fontRef idx="minor">
            <a:schemeClr val="tx1"/>
          </a:fontRef>
        </p:style>
      </p:cxnSp>
      <p:sp>
        <p:nvSpPr>
          <p:cNvPr id="13" name="Flowchart: Process 12"/>
          <p:cNvSpPr/>
          <p:nvPr userDrawn="1"/>
        </p:nvSpPr>
        <p:spPr>
          <a:xfrm>
            <a:off x="-5871" y="6410337"/>
            <a:ext cx="9155741" cy="457748"/>
          </a:xfrm>
          <a:prstGeom prst="flowChartProcess">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a:t>
            </a:r>
            <a:r>
              <a:rPr lang="en-US" sz="800" baseline="0" dirty="0" smtClean="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grpSp>
        <p:nvGrpSpPr>
          <p:cNvPr id="15" name="Group 14"/>
          <p:cNvGrpSpPr/>
          <p:nvPr userDrawn="1"/>
        </p:nvGrpSpPr>
        <p:grpSpPr>
          <a:xfrm>
            <a:off x="5232359" y="6411723"/>
            <a:ext cx="3917511" cy="486919"/>
            <a:chOff x="0" y="0"/>
            <a:chExt cx="4827909" cy="600075"/>
          </a:xfrm>
        </p:grpSpPr>
        <p:pic>
          <p:nvPicPr>
            <p:cNvPr id="16"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7"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22968599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cxnSp>
        <p:nvCxnSpPr>
          <p:cNvPr id="12" name="Straight Connector 11"/>
          <p:cNvCxnSpPr/>
          <p:nvPr userDrawn="1"/>
        </p:nvCxnSpPr>
        <p:spPr>
          <a:xfrm>
            <a:off x="0" y="653854"/>
            <a:ext cx="9144000" cy="0"/>
          </a:xfrm>
          <a:prstGeom prst="line">
            <a:avLst/>
          </a:prstGeom>
          <a:ln w="41275">
            <a:solidFill>
              <a:srgbClr val="262626"/>
            </a:solidFill>
          </a:ln>
        </p:spPr>
        <p:style>
          <a:lnRef idx="1">
            <a:schemeClr val="accent1"/>
          </a:lnRef>
          <a:fillRef idx="0">
            <a:schemeClr val="accent1"/>
          </a:fillRef>
          <a:effectRef idx="0">
            <a:schemeClr val="accent1"/>
          </a:effectRef>
          <a:fontRef idx="minor">
            <a:schemeClr val="tx1"/>
          </a:fontRef>
        </p:style>
      </p:cxnSp>
      <p:sp>
        <p:nvSpPr>
          <p:cNvPr id="13" name="Flowchart: Process 12"/>
          <p:cNvSpPr/>
          <p:nvPr userDrawn="1"/>
        </p:nvSpPr>
        <p:spPr>
          <a:xfrm>
            <a:off x="-5871" y="6410337"/>
            <a:ext cx="9155741" cy="457748"/>
          </a:xfrm>
          <a:prstGeom prst="flowChartProcess">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a:t>
            </a:r>
            <a:r>
              <a:rPr lang="en-US" sz="800" baseline="0" dirty="0" smtClean="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grpSp>
        <p:nvGrpSpPr>
          <p:cNvPr id="15" name="Group 14"/>
          <p:cNvGrpSpPr/>
          <p:nvPr userDrawn="1"/>
        </p:nvGrpSpPr>
        <p:grpSpPr>
          <a:xfrm>
            <a:off x="5232359" y="6411723"/>
            <a:ext cx="3917511" cy="486919"/>
            <a:chOff x="0" y="0"/>
            <a:chExt cx="4827909" cy="600075"/>
          </a:xfrm>
        </p:grpSpPr>
        <p:pic>
          <p:nvPicPr>
            <p:cNvPr id="16"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7"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1159150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numCol="1" rtlCol="0" anchor="ctr"/>
          <a:lstStyle>
            <a:lvl1pPr algn="l">
              <a:defRPr sz="900">
                <a:solidFill>
                  <a:schemeClr val="tx1">
                    <a:tint val="75000"/>
                  </a:schemeClr>
                </a:solidFill>
              </a:defRPr>
            </a:lvl1pPr>
          </a:lstStyle>
          <a:p>
            <a:fld id="{06F2DAE4-C87D-464C-8529-C68309DD1CFC}" type="datetimeFigureOut">
              <a:rPr lang="en-US" smtClean="0"/>
              <a:t>1/16/2017</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numCol="1"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numCol="1" rtlCol="0" anchor="ctr"/>
          <a:lstStyle>
            <a:lvl1pPr algn="r">
              <a:defRPr sz="900">
                <a:solidFill>
                  <a:schemeClr val="tx1">
                    <a:tint val="75000"/>
                  </a:schemeClr>
                </a:solidFill>
              </a:defRPr>
            </a:lvl1pPr>
          </a:lstStyle>
          <a:p>
            <a:fld id="{A293EFAE-FD48-41B9-84A3-494A8D6694C5}" type="slidenum">
              <a:rPr lang="en-US" smtClean="0"/>
              <a:t>‹#›</a:t>
            </a:fld>
            <a:endParaRPr lang="en-US"/>
          </a:p>
        </p:txBody>
      </p:sp>
    </p:spTree>
    <p:extLst>
      <p:ext uri="{BB962C8B-B14F-4D97-AF65-F5344CB8AC3E}">
        <p14:creationId xmlns:p14="http://schemas.microsoft.com/office/powerpoint/2010/main" val="3455678118"/>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Lst>
  <p:transition>
    <p:fade/>
  </p:transition>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1/16/2017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23481642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73" r:id="rId5"/>
    <p:sldLayoutId id="2147483674" r:id="rId6"/>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1/16/2017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587565515"/>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1/16/2017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108297178"/>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1/16/2017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63857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1/16/2017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310143725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hyperlink" Target="http://lmgtfy.com/?q=google+fu"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31.jpe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hyperlink" Target="https://www.youtube.com/watch?v=ieb6Svbc10E&amp;index=1&amp;list=PLgJ8UgkiorCnMLsUevoQRxH8t9bt7ne14"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i="1" dirty="0"/>
              <a:t>The Zen of Coding</a:t>
            </a:r>
            <a:endParaRPr lang="en-US" dirty="0"/>
          </a:p>
        </p:txBody>
      </p:sp>
      <p:sp>
        <p:nvSpPr>
          <p:cNvPr id="3" name="Text Placeholder 2"/>
          <p:cNvSpPr>
            <a:spLocks noGrp="1"/>
          </p:cNvSpPr>
          <p:nvPr>
            <p:ph type="body" sz="quarter" idx="11"/>
          </p:nvPr>
        </p:nvSpPr>
        <p:spPr>
          <a:xfrm>
            <a:off x="3370402" y="4034789"/>
            <a:ext cx="2954198" cy="381000"/>
          </a:xfrm>
        </p:spPr>
        <p:txBody>
          <a:bodyPr numCol="1"/>
          <a:lstStyle/>
          <a:p>
            <a:r>
              <a:rPr lang="en-US" dirty="0" smtClean="0"/>
              <a:t>January 17</a:t>
            </a:r>
            <a:r>
              <a:rPr lang="en-US" baseline="30000" dirty="0" smtClean="0"/>
              <a:t>th</a:t>
            </a:r>
            <a:r>
              <a:rPr lang="en-US" dirty="0" smtClean="0"/>
              <a:t>, 2017</a:t>
            </a:r>
            <a:endParaRPr lang="en-US" dirty="0"/>
          </a:p>
        </p:txBody>
      </p:sp>
      <p:sp>
        <p:nvSpPr>
          <p:cNvPr id="4" name="Text Placeholder 3"/>
          <p:cNvSpPr>
            <a:spLocks noGrp="1"/>
          </p:cNvSpPr>
          <p:nvPr>
            <p:ph type="body" sz="quarter" idx="10"/>
          </p:nvPr>
        </p:nvSpPr>
        <p:spPr/>
        <p:txBody>
          <a:bodyPr numCol="1"/>
          <a:lstStyle/>
          <a:p>
            <a:r>
              <a:rPr lang="en-US" dirty="0"/>
              <a:t>Day 1</a:t>
            </a:r>
          </a:p>
          <a:p>
            <a:endParaRPr lang="en-US" dirty="0"/>
          </a:p>
        </p:txBody>
      </p:sp>
    </p:spTree>
    <p:extLst>
      <p:ext uri="{BB962C8B-B14F-4D97-AF65-F5344CB8AC3E}">
        <p14:creationId xmlns:p14="http://schemas.microsoft.com/office/powerpoint/2010/main" val="47544189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Support Team</a:t>
            </a:r>
          </a:p>
        </p:txBody>
      </p:sp>
      <p:sp>
        <p:nvSpPr>
          <p:cNvPr id="3" name="Content Placeholder 2"/>
          <p:cNvSpPr txBox="1">
            <a:spLocks/>
          </p:cNvSpPr>
          <p:nvPr/>
        </p:nvSpPr>
        <p:spPr>
          <a:xfrm>
            <a:off x="289560" y="762000"/>
            <a:ext cx="8583814" cy="53340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1500" b="1"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Our Promise:</a:t>
            </a: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If you’re willing to put in the time – and you take our advice, we’re here to help you </a:t>
            </a:r>
            <a:r>
              <a:rPr lang="en-US" sz="2400" u="sng" dirty="0">
                <a:latin typeface="Arial" panose="020B0604020202020204" pitchFamily="34" charset="0"/>
                <a:ea typeface="Roboto" panose="02000000000000000000" pitchFamily="2" charset="0"/>
                <a:cs typeface="Arial" panose="020B0604020202020204" pitchFamily="34" charset="0"/>
              </a:rPr>
              <a:t>100% of the way</a:t>
            </a:r>
            <a:r>
              <a:rPr lang="en-US" sz="2400" dirty="0">
                <a:latin typeface="Arial" panose="020B0604020202020204" pitchFamily="34" charset="0"/>
                <a:ea typeface="Roboto" panose="02000000000000000000" pitchFamily="2" charset="0"/>
                <a:cs typeface="Arial" panose="020B0604020202020204" pitchFamily="34" charset="0"/>
              </a:rPr>
              <a:t>. </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This goes for everyone working behind the program:</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Instructors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TAs </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Student Success Team</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Career Coaches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Everyone Else!</a:t>
            </a:r>
          </a:p>
          <a:p>
            <a:pPr indent="0" algn="ctr">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372968437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But Remember…</a:t>
            </a:r>
            <a:endParaRPr lang="en-US" dirty="0"/>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4800" dirty="0" smtClean="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4800" dirty="0" smtClean="0">
                <a:latin typeface="Arial" panose="020B0604020202020204" pitchFamily="34" charset="0"/>
                <a:ea typeface="Roboto" panose="02000000000000000000" pitchFamily="2" charset="0"/>
                <a:cs typeface="Arial" panose="020B0604020202020204" pitchFamily="34" charset="0"/>
              </a:rPr>
              <a:t>Nothing good comes easy.</a:t>
            </a:r>
            <a:endParaRPr lang="en-US" sz="4800" b="1" u="sng" dirty="0" smtClean="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60702696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On Keys To Success…</a:t>
            </a:r>
            <a:endParaRPr lang="en-US" dirty="0"/>
          </a:p>
        </p:txBody>
      </p:sp>
    </p:spTree>
    <p:extLst>
      <p:ext uri="{BB962C8B-B14F-4D97-AF65-F5344CB8AC3E}">
        <p14:creationId xmlns:p14="http://schemas.microsoft.com/office/powerpoint/2010/main" val="136085465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Don’t Be This Guy…</a:t>
            </a:r>
            <a:endParaRPr lang="en-US" dirty="0"/>
          </a:p>
        </p:txBody>
      </p:sp>
      <p:pic>
        <p:nvPicPr>
          <p:cNvPr id="4098" name="Picture 2" descr="http://vignette1.wikia.nocookie.net/meme/images/8/81/Genius-meme.png/revision/latest?cb=201406261827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676400" y="1066800"/>
            <a:ext cx="594731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127782"/>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media.mnn.com/assets/images/2016/01/cute-baby.jpg.838x0_q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85800" y="914400"/>
            <a:ext cx="7981950" cy="53244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304800" y="0"/>
            <a:ext cx="5470526" cy="653854"/>
          </a:xfrm>
        </p:spPr>
        <p:txBody>
          <a:bodyPr numCol="1"/>
          <a:lstStyle/>
          <a:p>
            <a:r>
              <a:rPr lang="en-US" dirty="0" smtClean="0"/>
              <a:t>This Should Be You.</a:t>
            </a:r>
            <a:endParaRPr lang="en-US" dirty="0"/>
          </a:p>
        </p:txBody>
      </p:sp>
    </p:spTree>
    <p:extLst>
      <p:ext uri="{BB962C8B-B14F-4D97-AF65-F5344CB8AC3E}">
        <p14:creationId xmlns:p14="http://schemas.microsoft.com/office/powerpoint/2010/main" val="508528632"/>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Our Mantra for Today and Beyond…</a:t>
            </a:r>
            <a:endParaRPr lang="en-US" dirty="0"/>
          </a:p>
        </p:txBody>
      </p:sp>
      <p:sp>
        <p:nvSpPr>
          <p:cNvPr id="4" name="TextBox 3"/>
          <p:cNvSpPr txBox="1"/>
          <p:nvPr/>
        </p:nvSpPr>
        <p:spPr>
          <a:xfrm>
            <a:off x="304800" y="3048000"/>
            <a:ext cx="8610600" cy="584775"/>
          </a:xfrm>
          <a:prstGeom prst="rect">
            <a:avLst/>
          </a:prstGeom>
          <a:noFill/>
        </p:spPr>
        <p:txBody>
          <a:bodyPr wrap="square" numCol="1" rtlCol="0">
            <a:spAutoFit/>
          </a:bodyPr>
          <a:lstStyle/>
          <a:p>
            <a:pPr algn="ctr"/>
            <a:r>
              <a:rPr lang="en-US" sz="3200" i="1" dirty="0" smtClean="0">
                <a:latin typeface="Arial" panose="020B0604020202020204" pitchFamily="34" charset="0"/>
                <a:cs typeface="Arial" panose="020B0604020202020204" pitchFamily="34" charset="0"/>
              </a:rPr>
              <a:t>When it comes to web development…</a:t>
            </a:r>
            <a:endParaRPr lang="en-US" sz="32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3286611"/>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Our Mantra for Today and Beyond…</a:t>
            </a:r>
            <a:endParaRPr lang="en-US" dirty="0"/>
          </a:p>
        </p:txBody>
      </p:sp>
      <p:sp>
        <p:nvSpPr>
          <p:cNvPr id="4" name="TextBox 3"/>
          <p:cNvSpPr txBox="1"/>
          <p:nvPr/>
        </p:nvSpPr>
        <p:spPr>
          <a:xfrm>
            <a:off x="304800" y="2743200"/>
            <a:ext cx="8610600" cy="1323439"/>
          </a:xfrm>
          <a:prstGeom prst="rect">
            <a:avLst/>
          </a:prstGeom>
          <a:noFill/>
        </p:spPr>
        <p:txBody>
          <a:bodyPr wrap="square" numCol="1" rtlCol="0">
            <a:spAutoFit/>
          </a:bodyPr>
          <a:lstStyle/>
          <a:p>
            <a:pPr algn="ctr"/>
            <a:r>
              <a:rPr lang="en-US" sz="8000" i="1" dirty="0" smtClean="0">
                <a:latin typeface="Arial" panose="020B0604020202020204" pitchFamily="34" charset="0"/>
                <a:cs typeface="Arial" panose="020B0604020202020204" pitchFamily="34" charset="0"/>
              </a:rPr>
              <a:t>I know </a:t>
            </a:r>
            <a:r>
              <a:rPr lang="en-US" sz="8000" b="1" i="1" u="sng" dirty="0" smtClean="0">
                <a:latin typeface="Arial" panose="020B0604020202020204" pitchFamily="34" charset="0"/>
                <a:cs typeface="Arial" panose="020B0604020202020204" pitchFamily="34" charset="0"/>
              </a:rPr>
              <a:t>nothing.</a:t>
            </a:r>
            <a:endParaRPr lang="en-US" sz="8000" b="1" i="1" u="sn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7759995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05800" y="6400800"/>
            <a:ext cx="927100" cy="369332"/>
          </a:xfrm>
          <a:prstGeom prst="rect">
            <a:avLst/>
          </a:prstGeom>
          <a:noFill/>
        </p:spPr>
        <p:txBody>
          <a:bodyPr wrap="square" numCol="1" rtlCol="0">
            <a:spAutoFit/>
          </a:bodyPr>
          <a:lstStyle/>
          <a:p>
            <a:r>
              <a:rPr lang="en-US" i="1" dirty="0" smtClean="0">
                <a:latin typeface="Arial" panose="020B0604020202020204" pitchFamily="34" charset="0"/>
                <a:cs typeface="Arial" panose="020B0604020202020204" pitchFamily="34" charset="0"/>
              </a:rPr>
              <a:t>You.</a:t>
            </a:r>
            <a:endParaRPr lang="en-US" i="1" dirty="0">
              <a:latin typeface="Arial" panose="020B0604020202020204" pitchFamily="34" charset="0"/>
              <a:cs typeface="Arial" panose="020B0604020202020204" pitchFamily="34" charset="0"/>
            </a:endParaRPr>
          </a:p>
        </p:txBody>
      </p:sp>
      <p:cxnSp>
        <p:nvCxnSpPr>
          <p:cNvPr id="5" name="Straight Arrow Connector 4"/>
          <p:cNvCxnSpPr/>
          <p:nvPr/>
        </p:nvCxnSpPr>
        <p:spPr>
          <a:xfrm flipH="1" flipV="1">
            <a:off x="8001000" y="6172200"/>
            <a:ext cx="304800" cy="228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3761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The Path of Learning</a:t>
            </a:r>
            <a:endParaRPr lang="en-US" dirty="0"/>
          </a:p>
        </p:txBody>
      </p:sp>
    </p:spTree>
    <p:extLst>
      <p:ext uri="{BB962C8B-B14F-4D97-AF65-F5344CB8AC3E}">
        <p14:creationId xmlns:p14="http://schemas.microsoft.com/office/powerpoint/2010/main" val="287066300"/>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3200" dirty="0">
                <a:latin typeface="Arial" panose="020B0604020202020204" pitchFamily="34" charset="0"/>
                <a:ea typeface="Roboto" panose="02000000000000000000" pitchFamily="2" charset="0"/>
                <a:cs typeface="Arial" panose="020B0604020202020204" pitchFamily="34" charset="0"/>
              </a:rPr>
              <a:t/>
            </a:r>
            <a:br>
              <a:rPr lang="en-US" sz="3200" dirty="0">
                <a:latin typeface="Arial" panose="020B0604020202020204" pitchFamily="34" charset="0"/>
                <a:ea typeface="Roboto" panose="02000000000000000000" pitchFamily="2" charset="0"/>
                <a:cs typeface="Arial" panose="020B0604020202020204" pitchFamily="34" charset="0"/>
              </a:rPr>
            </a:br>
            <a:r>
              <a:rPr lang="en-US" sz="3200" dirty="0">
                <a:latin typeface="Arial" panose="020B0604020202020204" pitchFamily="34" charset="0"/>
                <a:ea typeface="Roboto" panose="02000000000000000000" pitchFamily="2" charset="0"/>
                <a:cs typeface="Arial" panose="020B0604020202020204" pitchFamily="34" charset="0"/>
              </a:rPr>
              <a:t>As students, you face </a:t>
            </a:r>
            <a:r>
              <a:rPr lang="en-US" sz="3200" dirty="0" smtClean="0">
                <a:latin typeface="Arial" panose="020B0604020202020204" pitchFamily="34" charset="0"/>
                <a:ea typeface="Roboto" panose="02000000000000000000" pitchFamily="2" charset="0"/>
                <a:cs typeface="Arial" panose="020B0604020202020204" pitchFamily="34" charset="0"/>
              </a:rPr>
              <a:t>three </a:t>
            </a:r>
          </a:p>
          <a:p>
            <a:pPr indent="0" algn="ctr">
              <a:spcBef>
                <a:spcPts val="0"/>
              </a:spcBef>
              <a:buNone/>
            </a:pPr>
            <a:r>
              <a:rPr lang="en-US" sz="3200" b="1" dirty="0" smtClean="0">
                <a:latin typeface="Arial" panose="020B0604020202020204" pitchFamily="34" charset="0"/>
                <a:ea typeface="Roboto" panose="02000000000000000000" pitchFamily="2" charset="0"/>
                <a:cs typeface="Arial" panose="020B0604020202020204" pitchFamily="34" charset="0"/>
              </a:rPr>
              <a:t>HUGE </a:t>
            </a:r>
            <a:r>
              <a:rPr lang="en-US" sz="3200" b="1" dirty="0">
                <a:latin typeface="Arial" panose="020B0604020202020204" pitchFamily="34" charset="0"/>
                <a:ea typeface="Roboto" panose="02000000000000000000" pitchFamily="2" charset="0"/>
                <a:cs typeface="Arial" panose="020B0604020202020204" pitchFamily="34" charset="0"/>
              </a:rPr>
              <a:t>obstacles!</a:t>
            </a: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06793129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numCol="1">
            <a:normAutofit/>
          </a:bodyPr>
          <a:lstStyle/>
          <a:p>
            <a:r>
              <a:rPr lang="en-US" dirty="0"/>
              <a:t>Quick Introductions! (30 seconds)</a:t>
            </a:r>
          </a:p>
        </p:txBody>
      </p:sp>
      <p:pic>
        <p:nvPicPr>
          <p:cNvPr id="1034" name="Picture 10" descr="http://i.imgur.com/HaKbP2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705600" y="3962400"/>
            <a:ext cx="2286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5" name="Shape 70"/>
          <p:cNvSpPr txBox="1">
            <a:spLocks/>
          </p:cNvSpPr>
          <p:nvPr/>
        </p:nvSpPr>
        <p:spPr>
          <a:xfrm>
            <a:off x="196850" y="838200"/>
            <a:ext cx="8947150" cy="4495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Name</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Location</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Background (Career, Education, Interests)</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Why learn web development?</a:t>
            </a: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Fears about class?</a:t>
            </a:r>
          </a:p>
          <a:p>
            <a:pPr marL="685800" indent="-457200">
              <a:spcBef>
                <a:spcPts val="0"/>
              </a:spcBef>
            </a:pPr>
            <a:endParaRPr lang="en" altLang="en" sz="3200" dirty="0">
              <a:latin typeface="Arial" panose="020B0604020202020204" pitchFamily="34" charset="0"/>
              <a:ea typeface="Roboto" pitchFamily="2" charset="0"/>
              <a:cs typeface="Arial" panose="020B0604020202020204" pitchFamily="34" charset="0"/>
            </a:endParaRPr>
          </a:p>
          <a:p>
            <a:pPr marL="228600" indent="0">
              <a:spcBef>
                <a:spcPts val="0"/>
              </a:spcBef>
              <a:buNone/>
            </a:pPr>
            <a:endParaRPr lang="en" altLang="en" sz="32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32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60548429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#1 – The Great Confusion</a:t>
            </a:r>
          </a:p>
        </p:txBody>
      </p:sp>
      <p:pic>
        <p:nvPicPr>
          <p:cNvPr id="4" name="Picture 2" descr="https://funixx.files.wordpress.com/2014/09/adn5xmm_460s.jpg?w=5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8600" y="679254"/>
            <a:ext cx="8763000" cy="5695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53156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#2 – The Great Doubt</a:t>
            </a:r>
          </a:p>
        </p:txBody>
      </p:sp>
      <p:pic>
        <p:nvPicPr>
          <p:cNvPr id="5" name="Picture 4"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101" y="1028734"/>
            <a:ext cx="9154101" cy="5245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71222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Obstacle #3 – The Great Distance</a:t>
            </a:r>
            <a:endParaRPr lang="en-US" dirty="0"/>
          </a:p>
        </p:txBody>
      </p:sp>
      <p:pic>
        <p:nvPicPr>
          <p:cNvPr id="9218" name="Picture 2" descr="https://servantnetwork.files.wordpress.com/2013/09/dese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0" y="83820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965217"/>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u="sng" dirty="0">
                <a:latin typeface="Arial" panose="020B0604020202020204" pitchFamily="34" charset="0"/>
                <a:ea typeface="Roboto" panose="02000000000000000000" pitchFamily="2" charset="0"/>
                <a:cs typeface="Arial" panose="020B0604020202020204" pitchFamily="34" charset="0"/>
              </a:rPr>
              <a:t>Learning </a:t>
            </a:r>
            <a:r>
              <a:rPr lang="en-US" sz="3200" b="1" u="sng" dirty="0" smtClean="0">
                <a:latin typeface="Arial" panose="020B0604020202020204" pitchFamily="34" charset="0"/>
                <a:ea typeface="Roboto" panose="02000000000000000000" pitchFamily="2" charset="0"/>
                <a:cs typeface="Arial" panose="020B0604020202020204" pitchFamily="34" charset="0"/>
              </a:rPr>
              <a:t>to Code Requires </a:t>
            </a:r>
            <a:r>
              <a:rPr lang="en-US" sz="3200" b="1" u="sng" dirty="0">
                <a:latin typeface="Arial" panose="020B0604020202020204" pitchFamily="34" charset="0"/>
                <a:ea typeface="Roboto" panose="02000000000000000000" pitchFamily="2" charset="0"/>
                <a:cs typeface="Arial" panose="020B0604020202020204" pitchFamily="34" charset="0"/>
              </a:rPr>
              <a:t>Two Things:</a:t>
            </a:r>
          </a:p>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Persisting in the face of something that feels </a:t>
            </a:r>
            <a:r>
              <a:rPr lang="en-US" sz="3200" u="sng" dirty="0">
                <a:latin typeface="Arial" panose="020B0604020202020204" pitchFamily="34" charset="0"/>
                <a:ea typeface="Roboto" panose="02000000000000000000" pitchFamily="2" charset="0"/>
                <a:cs typeface="Arial" panose="020B0604020202020204" pitchFamily="34" charset="0"/>
              </a:rPr>
              <a:t>incredibly hard and confusing</a:t>
            </a:r>
            <a:r>
              <a:rPr lang="en-US" sz="3200" dirty="0">
                <a:latin typeface="Arial" panose="020B0604020202020204" pitchFamily="34" charset="0"/>
                <a:ea typeface="Roboto" panose="02000000000000000000" pitchFamily="2" charset="0"/>
                <a:cs typeface="Arial" panose="020B0604020202020204" pitchFamily="34" charset="0"/>
              </a:rPr>
              <a:t>.</a:t>
            </a:r>
          </a:p>
          <a:p>
            <a:pPr marL="742950" indent="-514350">
              <a:spcBef>
                <a:spcPts val="0"/>
              </a:spcBef>
              <a:buFont typeface="+mj-lt"/>
              <a:buAutoNum type="arabicPeriod"/>
            </a:pPr>
            <a:endParaRPr lang="en-US" sz="3200"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Maintaining the self-confidence necessary to believe that you </a:t>
            </a:r>
            <a:r>
              <a:rPr lang="en-US" sz="3200" u="sng" dirty="0">
                <a:latin typeface="Arial" panose="020B0604020202020204" pitchFamily="34" charset="0"/>
                <a:ea typeface="Roboto" panose="02000000000000000000" pitchFamily="2" charset="0"/>
                <a:cs typeface="Arial" panose="020B0604020202020204" pitchFamily="34" charset="0"/>
              </a:rPr>
              <a:t>CAN DO THIS</a:t>
            </a:r>
            <a:r>
              <a:rPr lang="en-US" sz="3200" dirty="0">
                <a:latin typeface="Arial" panose="020B0604020202020204" pitchFamily="34" charset="0"/>
                <a:ea typeface="Roboto" panose="02000000000000000000" pitchFamily="2" charset="0"/>
                <a:cs typeface="Arial" panose="020B0604020202020204" pitchFamily="34" charset="0"/>
              </a:rPr>
              <a:t>.</a:t>
            </a:r>
          </a:p>
        </p:txBody>
      </p:sp>
    </p:spTree>
    <p:extLst>
      <p:ext uri="{BB962C8B-B14F-4D97-AF65-F5344CB8AC3E}">
        <p14:creationId xmlns:p14="http://schemas.microsoft.com/office/powerpoint/2010/main" val="254288832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762000"/>
            <a:ext cx="9144000" cy="4800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title"/>
          </p:nvPr>
        </p:nvSpPr>
        <p:spPr/>
        <p:txBody>
          <a:bodyPr numCol="1"/>
          <a:lstStyle/>
          <a:p>
            <a:r>
              <a:rPr lang="en-US" dirty="0"/>
              <a:t>Learning is “Frustrating”</a:t>
            </a:r>
          </a:p>
        </p:txBody>
      </p:sp>
      <p:sp>
        <p:nvSpPr>
          <p:cNvPr id="4" name="Content Placeholder 2"/>
          <p:cNvSpPr txBox="1">
            <a:spLocks/>
          </p:cNvSpPr>
          <p:nvPr/>
        </p:nvSpPr>
        <p:spPr>
          <a:xfrm>
            <a:off x="457200" y="8382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Arial" panose="020B0604020202020204" pitchFamily="34" charset="0"/>
                <a:cs typeface="Arial" panose="020B0604020202020204" pitchFamily="34" charset="0"/>
              </a:rPr>
              <a:t>“You can’t tell whether you’re learning something when you’re learning it—in fact, </a:t>
            </a:r>
            <a:r>
              <a:rPr lang="en-US" b="1" u="sng" dirty="0">
                <a:latin typeface="Arial" panose="020B0604020202020204" pitchFamily="34" charset="0"/>
                <a:cs typeface="Arial" panose="020B0604020202020204" pitchFamily="34" charset="0"/>
              </a:rPr>
              <a:t>learning feels a lot more like frustration</a:t>
            </a:r>
            <a:r>
              <a:rPr lang="en-US" dirty="0">
                <a:latin typeface="Arial" panose="020B0604020202020204" pitchFamily="34" charset="0"/>
                <a:cs typeface="Arial" panose="020B0604020202020204" pitchFamily="34" charset="0"/>
              </a:rPr>
              <a:t>.”</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dirty="0">
                <a:latin typeface="Arial" panose="020B0604020202020204" pitchFamily="34" charset="0"/>
                <a:cs typeface="Arial" panose="020B0604020202020204" pitchFamily="3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marL="0" indent="0">
              <a:buFont typeface="Arial" panose="020B0604020202020204" pitchFamily="34" charset="0"/>
              <a:buNone/>
            </a:pPr>
            <a:endParaRPr lang="en-US" sz="16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600" i="1" dirty="0" smtClean="0">
                <a:latin typeface="Arial" panose="020B0604020202020204" pitchFamily="34" charset="0"/>
                <a:cs typeface="Arial" panose="020B0604020202020204" pitchFamily="34" charset="0"/>
              </a:rPr>
              <a:t>Jeff Dickey</a:t>
            </a:r>
            <a:r>
              <a:rPr lang="en-US" sz="1600" i="1" dirty="0">
                <a:latin typeface="Arial" panose="020B0604020202020204" pitchFamily="34" charset="0"/>
                <a:cs typeface="Arial" panose="020B0604020202020204" pitchFamily="34" charset="0"/>
              </a:rPr>
              <a:t>, Author of Write Modern Web Apps with the MEAN Stack: Mongo, Express, AngularJS, and Node.JS</a:t>
            </a:r>
          </a:p>
        </p:txBody>
      </p:sp>
    </p:spTree>
    <p:extLst>
      <p:ext uri="{BB962C8B-B14F-4D97-AF65-F5344CB8AC3E}">
        <p14:creationId xmlns:p14="http://schemas.microsoft.com/office/powerpoint/2010/main" val="176129671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6" name="Rectangle 5"/>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7"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b="1" i="1">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lgn="ctr">
              <a:spcBef>
                <a:spcPts val="0"/>
              </a:spcBef>
              <a:buFont typeface="+mj-lt"/>
              <a:buAutoNum type="arabicPeriod"/>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indent="0">
              <a:spcBef>
                <a:spcPts val="0"/>
              </a:spcBef>
              <a:buFont typeface="Arial" panose="020B0604020202020204" pitchFamily="34" charset="0"/>
              <a:buNone/>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2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8" name="Picture 2" descr="http://knote.com/wp-content/uploads/2015/02/Hard-work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113057" y="3429000"/>
            <a:ext cx="3042684" cy="3008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79334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vert="horz" lIns="91440" tIns="45720" rIns="91440" bIns="45720" numCol="1"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Font typeface="Arial" panose="020B0604020202020204" pitchFamily="34" charset="0"/>
              <a:buNone/>
            </a:pPr>
            <a:r>
              <a:rPr lang="en-US" sz="2800"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marL="228600" indent="0">
              <a:spcBef>
                <a:spcPts val="0"/>
              </a:spcBef>
              <a:buFont typeface="Arial" panose="020B0604020202020204" pitchFamily="34" charset="0"/>
              <a:buNone/>
            </a:pPr>
            <a:endParaRPr lang="en-US" sz="28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4" descr="http://cdn.meme.am/instances/57165550.jpg"/>
          <p:cNvPicPr>
            <a:picLocks noChangeAspect="1" noChangeArrowheads="1"/>
          </p:cNvPicPr>
          <p:nvPr/>
        </p:nvPicPr>
        <p:blipFill rotWithShape="1">
          <a:blip r:embed="rId3">
            <a:extLst>
              <a:ext uri="{28A0092B-C50C-407E-A947-70E740481C1C}">
                <a14:useLocalDpi xmlns:a14="http://schemas.microsoft.com/office/drawing/2010/main" val="0"/>
              </a:ext>
            </a:extLst>
          </a:blip>
          <a:srcRect b="3604"/>
          <a:stretch/>
        </p:blipFill>
        <p:spPr>
          <a:xfrm>
            <a:off x="5548465" y="3810000"/>
            <a:ext cx="3607275" cy="2607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22606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3600" b="1" i="1">
                <a:solidFill>
                  <a:schemeClr val="bg1"/>
                </a:solidFill>
                <a:latin typeface="Arial" panose="020B0604020202020204" pitchFamily="34" charset="0"/>
                <a:ea typeface="Roboto" panose="02000000000000000000" pitchFamily="2" charset="0"/>
                <a:cs typeface="Arial" panose="020B0604020202020204" pitchFamily="34" charset="0"/>
              </a:rPr>
              <a:t>Trust yourself</a:t>
            </a:r>
          </a:p>
          <a:p>
            <a:pPr marL="742950" indent="-514350">
              <a:spcBef>
                <a:spcPts val="0"/>
              </a:spcBef>
              <a:buFont typeface="+mj-lt"/>
              <a:buAutoNum type="arabicPeriod"/>
            </a:pPr>
            <a:endParaRPr lang="en-US" sz="36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8" descr="http://www.quickmeme.com/img/b1/b1863ec001f174e2d9a3cc0ad89aad0cbf78ddd297256b891bd8ff4662f3f044.jpg"/>
          <p:cNvPicPr>
            <a:picLocks noChangeAspect="1" noChangeArrowheads="1"/>
          </p:cNvPicPr>
          <p:nvPr/>
        </p:nvPicPr>
        <p:blipFill rotWithShape="1">
          <a:blip r:embed="rId3">
            <a:extLst>
              <a:ext uri="{28A0092B-C50C-407E-A947-70E740481C1C}">
                <a14:useLocalDpi xmlns:a14="http://schemas.microsoft.com/office/drawing/2010/main" val="0"/>
              </a:ext>
            </a:extLst>
          </a:blip>
          <a:srcRect t="2868" b="2857"/>
          <a:stretch/>
        </p:blipFill>
        <p:spPr>
          <a:xfrm>
            <a:off x="5559444" y="3917921"/>
            <a:ext cx="3584556"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474034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Course Structure</a:t>
            </a:r>
          </a:p>
        </p:txBody>
      </p:sp>
    </p:spTree>
    <p:extLst>
      <p:ext uri="{BB962C8B-B14F-4D97-AF65-F5344CB8AC3E}">
        <p14:creationId xmlns:p14="http://schemas.microsoft.com/office/powerpoint/2010/main" val="35209461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4" name="Shape 70"/>
          <p:cNvSpPr txBox="1">
            <a:spLocks/>
          </p:cNvSpPr>
          <p:nvPr/>
        </p:nvSpPr>
        <p:spPr>
          <a:xfrm>
            <a:off x="98425" y="747991"/>
            <a:ext cx="8947150" cy="556820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Tree>
    <p:extLst>
      <p:ext uri="{BB962C8B-B14F-4D97-AF65-F5344CB8AC3E}">
        <p14:creationId xmlns:p14="http://schemas.microsoft.com/office/powerpoint/2010/main" val="134779734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smtClean="0"/>
              <a:t>And now for the real source of knowledge…</a:t>
            </a:r>
            <a:endParaRPr lang="en-US" dirty="0"/>
          </a:p>
        </p:txBody>
      </p:sp>
      <p:sp>
        <p:nvSpPr>
          <p:cNvPr id="5" name="Shape 70"/>
          <p:cNvSpPr txBox="1">
            <a:spLocks/>
          </p:cNvSpPr>
          <p:nvPr/>
        </p:nvSpPr>
        <p:spPr>
          <a:xfrm>
            <a:off x="196850" y="838200"/>
            <a:ext cx="8947150" cy="44958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lnSpc>
                <a:spcPct val="300000"/>
              </a:lnSpc>
              <a:spcBef>
                <a:spcPts val="0"/>
              </a:spcBef>
              <a:buNone/>
            </a:pPr>
            <a:r>
              <a:rPr lang="en" sz="8000" dirty="0" smtClean="0">
                <a:latin typeface="Arial" panose="020B0604020202020204" pitchFamily="34" charset="0"/>
                <a:ea typeface="Roboto" pitchFamily="2" charset="0"/>
                <a:cs typeface="Arial" panose="020B0604020202020204" pitchFamily="34" charset="0"/>
              </a:rPr>
              <a:t>TA’s</a:t>
            </a:r>
          </a:p>
          <a:p>
            <a:pPr marL="685800" indent="-457200">
              <a:spcBef>
                <a:spcPts val="0"/>
              </a:spcBef>
            </a:pPr>
            <a:endParaRPr lang="en" sz="3200" dirty="0">
              <a:latin typeface="Arial" panose="020B0604020202020204" pitchFamily="34" charset="0"/>
              <a:ea typeface="Roboto" pitchFamily="2" charset="0"/>
              <a:cs typeface="Arial" panose="020B0604020202020204" pitchFamily="34" charset="0"/>
            </a:endParaRPr>
          </a:p>
          <a:p>
            <a:pPr marL="228600" indent="0">
              <a:spcBef>
                <a:spcPts val="0"/>
              </a:spcBef>
              <a:buNone/>
            </a:pPr>
            <a:endParaRPr lang="en" sz="3200" dirty="0" smtClean="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32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563285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5" name="Shape 70"/>
          <p:cNvSpPr txBox="1">
            <a:spLocks/>
          </p:cNvSpPr>
          <p:nvPr/>
        </p:nvSpPr>
        <p:spPr>
          <a:xfrm>
            <a:off x="98425" y="747991"/>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
        <p:nvSpPr>
          <p:cNvPr id="6" name="Rectangle 5"/>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TextBox 6"/>
          <p:cNvSpPr txBox="1"/>
          <p:nvPr/>
        </p:nvSpPr>
        <p:spPr>
          <a:xfrm>
            <a:off x="4114800" y="4770099"/>
            <a:ext cx="4977645" cy="523220"/>
          </a:xfrm>
          <a:prstGeom prst="rect">
            <a:avLst/>
          </a:prstGeom>
          <a:noFill/>
        </p:spPr>
        <p:txBody>
          <a:bodyPr wrap="none" numCol="1" rtlCol="0">
            <a:spAutoFit/>
          </a:bodyPr>
          <a:lstStyle/>
          <a:p>
            <a:pPr algn="ctr"/>
            <a:r>
              <a:rPr lang="en-US" sz="2800" b="1" u="sng" dirty="0">
                <a:solidFill>
                  <a:srgbClr val="C00000"/>
                </a:solidFill>
                <a:latin typeface="Arial" panose="020B0604020202020204" pitchFamily="34" charset="0"/>
                <a:cs typeface="Arial" panose="020B0604020202020204" pitchFamily="34" charset="0"/>
              </a:rPr>
              <a:t>The Super Important Stuff!!!</a:t>
            </a:r>
          </a:p>
        </p:txBody>
      </p:sp>
      <p:sp>
        <p:nvSpPr>
          <p:cNvPr id="8" name="TextBox 7"/>
          <p:cNvSpPr txBox="1"/>
          <p:nvPr/>
        </p:nvSpPr>
        <p:spPr>
          <a:xfrm>
            <a:off x="4779502" y="5364612"/>
            <a:ext cx="3648243" cy="523220"/>
          </a:xfrm>
          <a:prstGeom prst="rect">
            <a:avLst/>
          </a:prstGeom>
          <a:noFill/>
        </p:spPr>
        <p:txBody>
          <a:bodyPr wrap="none" numCol="1" rtlCol="0">
            <a:spAutoFit/>
          </a:bodyPr>
          <a:lstStyle/>
          <a:p>
            <a:pPr algn="ctr"/>
            <a:r>
              <a:rPr lang="en-US" sz="2800" i="1" dirty="0">
                <a:solidFill>
                  <a:srgbClr val="C00000"/>
                </a:solidFill>
                <a:latin typeface="Arial" panose="020B0604020202020204" pitchFamily="34" charset="0"/>
                <a:cs typeface="Arial" panose="020B0604020202020204" pitchFamily="34" charset="0"/>
              </a:rPr>
              <a:t>i.e. Always be coding!</a:t>
            </a:r>
          </a:p>
        </p:txBody>
      </p:sp>
    </p:spTree>
    <p:extLst>
      <p:ext uri="{BB962C8B-B14F-4D97-AF65-F5344CB8AC3E}">
        <p14:creationId xmlns:p14="http://schemas.microsoft.com/office/powerpoint/2010/main" val="372326708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Pre-Work</a:t>
            </a:r>
          </a:p>
        </p:txBody>
      </p:sp>
    </p:spTree>
    <p:extLst>
      <p:ext uri="{BB962C8B-B14F-4D97-AF65-F5344CB8AC3E}">
        <p14:creationId xmlns:p14="http://schemas.microsoft.com/office/powerpoint/2010/main" val="233079002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Software Checklist</a:t>
            </a:r>
          </a:p>
        </p:txBody>
      </p:sp>
      <p:sp>
        <p:nvSpPr>
          <p:cNvPr id="4" name="Shape 70"/>
          <p:cNvSpPr txBox="1">
            <a:spLocks/>
          </p:cNvSpPr>
          <p:nvPr/>
        </p:nvSpPr>
        <p:spPr>
          <a:xfrm>
            <a:off x="98425" y="747990"/>
            <a:ext cx="8947150" cy="53480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At this point, you should have each of these installed:</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Slack </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Sublime Text 3</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for Version Control</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Bash (Windows) or Terminal (Mac)</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Node.js</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 Toolbelt</a:t>
            </a:r>
          </a:p>
          <a:p>
            <a:pPr marL="685800" indent="-457200">
              <a:spcBef>
                <a:spcPts val="0"/>
              </a:spcBef>
              <a:buFont typeface="Wingdings" panose="05000000000000000000" pitchFamily="2" charset="2"/>
              <a:buChar char="q"/>
            </a:pPr>
            <a:r>
              <a:rPr lang="en-US" sz="2800" dirty="0" smtClean="0">
                <a:latin typeface="Arial" panose="020B0604020202020204" pitchFamily="34" charset="0"/>
                <a:ea typeface="Roboto" panose="02000000000000000000" pitchFamily="2" charset="0"/>
                <a:cs typeface="Arial" panose="020B0604020202020204" pitchFamily="34" charset="0"/>
              </a:rPr>
              <a:t> </a:t>
            </a:r>
            <a:r>
              <a:rPr lang="en" altLang="en" sz="2800" dirty="0" smtClean="0">
                <a:latin typeface="Arial" panose="020B0604020202020204" pitchFamily="34" charset="0"/>
                <a:ea typeface="Roboto" panose="02000000000000000000" pitchFamily="2" charset="0"/>
                <a:cs typeface="Arial" panose="020B0604020202020204" pitchFamily="34" charset="0"/>
              </a:rPr>
              <a:t>Google </a:t>
            </a:r>
            <a:r>
              <a:rPr lang="en" altLang="en" sz="2800" dirty="0">
                <a:latin typeface="Arial" panose="020B0604020202020204" pitchFamily="34" charset="0"/>
                <a:ea typeface="Roboto" panose="02000000000000000000" pitchFamily="2" charset="0"/>
                <a:cs typeface="Arial" panose="020B0604020202020204" pitchFamily="34" charset="0"/>
              </a:rPr>
              <a:t>Chrome</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3372950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Accounts Checklist</a:t>
            </a:r>
          </a:p>
        </p:txBody>
      </p:sp>
      <p:sp>
        <p:nvSpPr>
          <p:cNvPr id="5"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You should also now have accounts for:</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GitHub (with SSH Integration)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LinkedIn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Stack </a:t>
            </a:r>
            <a:r>
              <a:rPr lang="en" altLang="en" sz="2800" dirty="0" smtClean="0">
                <a:latin typeface="Arial" panose="020B0604020202020204" pitchFamily="34" charset="0"/>
                <a:ea typeface="Roboto" panose="02000000000000000000" pitchFamily="2" charset="0"/>
                <a:cs typeface="Arial" panose="020B0604020202020204" pitchFamily="34" charset="0"/>
              </a:rPr>
              <a:t>Overflow</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13706256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Self-Check</a:t>
            </a:r>
          </a:p>
        </p:txBody>
      </p:sp>
      <p:sp>
        <p:nvSpPr>
          <p:cNvPr id="4"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Let’s do some quick checks of the following</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Sublime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Bash / Terminal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Node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Heroku Check</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12244765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the Modern Web</a:t>
            </a:r>
          </a:p>
        </p:txBody>
      </p:sp>
    </p:spTree>
    <p:extLst>
      <p:ext uri="{BB962C8B-B14F-4D97-AF65-F5344CB8AC3E}">
        <p14:creationId xmlns:p14="http://schemas.microsoft.com/office/powerpoint/2010/main" val="319526957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5" name="Picture 2" descr="http://cdn.meme.am/instances/644287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600200" y="990599"/>
            <a:ext cx="6400800" cy="5177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64508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“Magic” of YouTube</a:t>
            </a:r>
          </a:p>
        </p:txBody>
      </p:sp>
      <p:pic>
        <p:nvPicPr>
          <p:cNvPr id="4" name="Picture 3"/>
          <p:cNvPicPr>
            <a:picLocks noChangeAspect="1"/>
          </p:cNvPicPr>
          <p:nvPr/>
        </p:nvPicPr>
        <p:blipFill>
          <a:blip r:embed="rId3"/>
          <a:stretch>
            <a:fillRect/>
          </a:stretch>
        </p:blipFill>
        <p:spPr>
          <a:xfrm>
            <a:off x="1143000" y="802186"/>
            <a:ext cx="7206085" cy="5573668"/>
          </a:xfrm>
          <a:prstGeom prst="rect">
            <a:avLst/>
          </a:prstGeom>
        </p:spPr>
      </p:pic>
    </p:spTree>
    <p:extLst>
      <p:ext uri="{BB962C8B-B14F-4D97-AF65-F5344CB8AC3E}">
        <p14:creationId xmlns:p14="http://schemas.microsoft.com/office/powerpoint/2010/main" val="285027140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5" name="Picture 4" descr="C:\Users\ahaque89\Downloads\MEAN Deployment Strategy - Page 1 (2).png"/>
          <p:cNvPicPr/>
          <p:nvPr/>
        </p:nvPicPr>
        <p:blipFill rotWithShape="1">
          <a:blip r:embed="rId3" cstate="print">
            <a:extLst>
              <a:ext uri="{28A0092B-C50C-407E-A947-70E740481C1C}">
                <a14:useLocalDpi xmlns:a14="http://schemas.microsoft.com/office/drawing/2010/main" val="0"/>
              </a:ext>
            </a:extLst>
          </a:blip>
          <a:srcRect l="2424" t="13635" r="3151" b="5248"/>
          <a:stretch/>
        </p:blipFill>
        <p:spPr>
          <a:xfrm>
            <a:off x="57398" y="740473"/>
            <a:ext cx="8948716" cy="4212062"/>
          </a:xfrm>
          <a:prstGeom prst="rect">
            <a:avLst/>
          </a:prstGeom>
          <a:noFill/>
          <a:ln>
            <a:noFill/>
          </a:ln>
          <a:extLst>
            <a:ext uri="{53640926-AAD7-44D8-BBD7-CCE9431645EC}">
              <a14:shadowObscured xmlns:a14="http://schemas.microsoft.com/office/drawing/2010/main"/>
            </a:ext>
          </a:extLst>
        </p:spPr>
      </p:pic>
      <p:sp>
        <p:nvSpPr>
          <p:cNvPr id="6" name="Rectangle 5"/>
          <p:cNvSpPr/>
          <p:nvPr/>
        </p:nvSpPr>
        <p:spPr>
          <a:xfrm>
            <a:off x="0" y="4923129"/>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Rectangle 6"/>
          <p:cNvSpPr/>
          <p:nvPr/>
        </p:nvSpPr>
        <p:spPr>
          <a:xfrm>
            <a:off x="179712" y="5022270"/>
            <a:ext cx="8796315" cy="1323439"/>
          </a:xfrm>
          <a:prstGeom prst="rect">
            <a:avLst/>
          </a:prstGeom>
        </p:spPr>
        <p:txBody>
          <a:bodyPr wrap="square" numCol="1">
            <a:spAutoFit/>
          </a:bodyPr>
          <a:lstStyle/>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In modern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web apps,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there’s a constant back-and-forth communication between two key components: the visuals displayed on the user’s browser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frontend)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and the data and logic stored on the server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backend).</a:t>
            </a:r>
          </a:p>
        </p:txBody>
      </p:sp>
    </p:spTree>
    <p:extLst>
      <p:ext uri="{BB962C8B-B14F-4D97-AF65-F5344CB8AC3E}">
        <p14:creationId xmlns:p14="http://schemas.microsoft.com/office/powerpoint/2010/main" val="272830483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5" name="Picture 4" descr="C:\Users\ahaque89\Downloads\MEAN Deployment Strategy - Page 1 (2).png"/>
          <p:cNvPicPr/>
          <p:nvPr/>
        </p:nvPicPr>
        <p:blipFill rotWithShape="1">
          <a:blip r:embed="rId3" cstate="print">
            <a:extLst>
              <a:ext uri="{28A0092B-C50C-407E-A947-70E740481C1C}">
                <a14:useLocalDpi xmlns:a14="http://schemas.microsoft.com/office/drawing/2010/main" val="0"/>
              </a:ext>
            </a:extLst>
          </a:blip>
          <a:srcRect l="2424" t="13635" r="3151" b="5248"/>
          <a:stretch/>
        </p:blipFill>
        <p:spPr>
          <a:xfrm>
            <a:off x="57398" y="740473"/>
            <a:ext cx="8948716" cy="4212062"/>
          </a:xfrm>
          <a:prstGeom prst="rect">
            <a:avLst/>
          </a:prstGeom>
          <a:noFill/>
          <a:ln>
            <a:noFill/>
          </a:ln>
          <a:extLst>
            <a:ext uri="{53640926-AAD7-44D8-BBD7-CCE9431645EC}">
              <a14:shadowObscured xmlns:a14="http://schemas.microsoft.com/office/drawing/2010/main"/>
            </a:ext>
          </a:extLst>
        </p:spPr>
      </p:pic>
      <p:sp>
        <p:nvSpPr>
          <p:cNvPr id="6" name="Rectangle 5"/>
          <p:cNvSpPr/>
          <p:nvPr/>
        </p:nvSpPr>
        <p:spPr>
          <a:xfrm>
            <a:off x="-1" y="4953000"/>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8" name="Rectangle 7"/>
          <p:cNvSpPr/>
          <p:nvPr/>
        </p:nvSpPr>
        <p:spPr>
          <a:xfrm>
            <a:off x="173842" y="5181600"/>
            <a:ext cx="8796315" cy="1015663"/>
          </a:xfrm>
          <a:prstGeom prst="rect">
            <a:avLst/>
          </a:prstGeom>
        </p:spPr>
        <p:txBody>
          <a:bodyPr wrap="square" numCol="1">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Full-Stack Development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the concept of building </a:t>
            </a:r>
            <a:r>
              <a:rPr lang="en-US" sz="2000" b="1" i="1" u="sng" dirty="0">
                <a:solidFill>
                  <a:schemeClr val="bg1"/>
                </a:solidFill>
                <a:latin typeface="Arial" panose="020B0604020202020204" pitchFamily="34" charset="0"/>
                <a:ea typeface="Roboto" panose="02000000000000000000" pitchFamily="2" charset="0"/>
                <a:cs typeface="Arial" panose="020B0604020202020204" pitchFamily="34" charset="0"/>
              </a:rPr>
              <a:t>every</a:t>
            </a:r>
            <a:r>
              <a:rPr lang="en-US" sz="2000" i="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aspect of the web application – from the visuals and interactions, to the data transfer and processing.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95932411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Instructor = … ?</a:t>
            </a:r>
            <a:endParaRPr lang="en-US" dirty="0"/>
          </a:p>
        </p:txBody>
      </p:sp>
      <p:sp>
        <p:nvSpPr>
          <p:cNvPr id="5" name="Shape 70"/>
          <p:cNvSpPr txBox="1">
            <a:spLocks/>
          </p:cNvSpPr>
          <p:nvPr/>
        </p:nvSpPr>
        <p:spPr>
          <a:xfrm>
            <a:off x="196850" y="760691"/>
            <a:ext cx="8947150" cy="388751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800" b="1" u="sng" dirty="0" smtClean="0">
                <a:latin typeface="Arial" panose="020B0604020202020204" pitchFamily="34" charset="0"/>
                <a:ea typeface="Roboto" panose="02000000000000000000" pitchFamily="2" charset="0"/>
                <a:cs typeface="Arial" panose="020B0604020202020204" pitchFamily="34" charset="0"/>
              </a:rPr>
              <a:t>Dan Kaltenbaugh</a:t>
            </a:r>
          </a:p>
          <a:p>
            <a:pPr marL="685800" indent="-457200">
              <a:spcBef>
                <a:spcPts val="0"/>
              </a:spcBef>
            </a:pPr>
            <a:endParaRPr lang="en" sz="1500" b="1"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dirty="0" smtClean="0">
                <a:latin typeface="Arial" panose="020B0604020202020204" pitchFamily="34" charset="0"/>
                <a:ea typeface="Roboto" panose="02000000000000000000" pitchFamily="2" charset="0"/>
                <a:cs typeface="Arial" panose="020B0604020202020204" pitchFamily="34" charset="0"/>
              </a:rPr>
              <a:t>BS, General Engineering, US Air Force Academy</a:t>
            </a:r>
          </a:p>
          <a:p>
            <a:pPr marL="685800" indent="-457200">
              <a:spcBef>
                <a:spcPts val="0"/>
              </a:spcBef>
            </a:pPr>
            <a:r>
              <a:rPr lang="en" dirty="0" smtClean="0">
                <a:latin typeface="Arial" panose="020B0604020202020204" pitchFamily="34" charset="0"/>
                <a:ea typeface="Roboto" panose="02000000000000000000" pitchFamily="2" charset="0"/>
                <a:cs typeface="Arial" panose="020B0604020202020204" pitchFamily="34" charset="0"/>
              </a:rPr>
              <a:t>Masters in Computer Information Systems, Nova Southeastern University</a:t>
            </a:r>
          </a:p>
          <a:p>
            <a:pPr marL="685800" indent="-457200">
              <a:spcBef>
                <a:spcPts val="0"/>
              </a:spcBef>
            </a:pPr>
            <a:r>
              <a:rPr lang="en" dirty="0" smtClean="0">
                <a:latin typeface="Arial" panose="020B0604020202020204" pitchFamily="34" charset="0"/>
                <a:ea typeface="Roboto" panose="02000000000000000000" pitchFamily="2" charset="0"/>
                <a:cs typeface="Arial" panose="020B0604020202020204" pitchFamily="34" charset="0"/>
              </a:rPr>
              <a:t>Started coding a </a:t>
            </a:r>
            <a:r>
              <a:rPr lang="en" i="1" dirty="0" smtClean="0">
                <a:latin typeface="Arial" panose="020B0604020202020204" pitchFamily="34" charset="0"/>
                <a:ea typeface="Roboto" panose="02000000000000000000" pitchFamily="2" charset="0"/>
                <a:cs typeface="Arial" panose="020B0604020202020204" pitchFamily="34" charset="0"/>
              </a:rPr>
              <a:t>long time ago on a farm far far away..</a:t>
            </a:r>
          </a:p>
          <a:p>
            <a:pPr marL="685800" indent="-457200">
              <a:spcBef>
                <a:spcPts val="0"/>
              </a:spcBef>
            </a:pPr>
            <a:r>
              <a:rPr lang="en" dirty="0" smtClean="0">
                <a:latin typeface="Arial" panose="020B0604020202020204" pitchFamily="34" charset="0"/>
                <a:ea typeface="Roboto" panose="02000000000000000000" pitchFamily="2" charset="0"/>
                <a:cs typeface="Arial" panose="020B0604020202020204" pitchFamily="34" charset="0"/>
              </a:rPr>
              <a:t>Air Force Veteran</a:t>
            </a:r>
          </a:p>
          <a:p>
            <a:pPr marL="985838" lvl="1"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KC-135 Instructor Pilot with more than 2900 hours</a:t>
            </a:r>
          </a:p>
          <a:p>
            <a:pPr marL="985838" lvl="1"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Stationed at the Pentagon, in Japan, England, </a:t>
            </a:r>
          </a:p>
          <a:p>
            <a:pPr marL="528638" lvl="1" indent="0">
              <a:spcBef>
                <a:spcPts val="0"/>
              </a:spcBef>
              <a:buNone/>
            </a:pPr>
            <a:r>
              <a:rPr lang="en-US" sz="2000" dirty="0" smtClean="0">
                <a:latin typeface="Arial" panose="020B0604020202020204" pitchFamily="34" charset="0"/>
                <a:ea typeface="Roboto" panose="02000000000000000000" pitchFamily="2" charset="0"/>
                <a:cs typeface="Arial" panose="020B0604020202020204" pitchFamily="34" charset="0"/>
              </a:rPr>
              <a:t>and often deployed to the far ends of the Earth</a:t>
            </a:r>
            <a:endParaRPr lang="en" sz="2800" b="1" dirty="0">
              <a:latin typeface="Arial" panose="020B0604020202020204" pitchFamily="34" charset="0"/>
              <a:ea typeface="Roboto" panose="02000000000000000000" pitchFamily="2" charset="0"/>
              <a:cs typeface="Arial" panose="020B0604020202020204" pitchFamily="34" charset="0"/>
            </a:endParaRPr>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4495800"/>
            <a:ext cx="2540000" cy="1905000"/>
          </a:xfrm>
          <a:prstGeom prst="rect">
            <a:avLst/>
          </a:prstGeom>
          <a:noFill/>
          <a:ln w="76200" cap="rnd" cmpd="thickThin">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 name="TextBox 2"/>
          <p:cNvSpPr txBox="1"/>
          <p:nvPr/>
        </p:nvSpPr>
        <p:spPr>
          <a:xfrm>
            <a:off x="196849" y="4277142"/>
            <a:ext cx="6203951" cy="2123658"/>
          </a:xfrm>
          <a:prstGeom prst="rect">
            <a:avLst/>
          </a:prstGeom>
          <a:noFill/>
        </p:spPr>
        <p:txBody>
          <a:bodyPr wrap="square" rtlCol="0">
            <a:spAutoFit/>
          </a:bodyPr>
          <a:lstStyle/>
          <a:p>
            <a:pPr marL="685800" indent="-457200">
              <a:spcBef>
                <a:spcPts val="0"/>
              </a:spcBef>
              <a:buFont typeface="Arial" panose="020B0604020202020204" pitchFamily="34" charset="0"/>
              <a:buChar char="•"/>
            </a:pPr>
            <a:r>
              <a:rPr lang="en-US" dirty="0">
                <a:latin typeface="Arial" panose="020B0604020202020204" pitchFamily="34" charset="0"/>
                <a:ea typeface="Roboto" panose="02000000000000000000" pitchFamily="2" charset="0"/>
                <a:cs typeface="Arial" panose="020B0604020202020204" pitchFamily="34" charset="0"/>
              </a:rPr>
              <a:t>Java and C+ through classroom environment</a:t>
            </a:r>
          </a:p>
          <a:p>
            <a:pPr marL="685800" indent="-457200">
              <a:spcBef>
                <a:spcPts val="0"/>
              </a:spcBef>
              <a:buFont typeface="Arial" panose="020B0604020202020204" pitchFamily="34" charset="0"/>
              <a:buChar char="•"/>
            </a:pPr>
            <a:r>
              <a:rPr lang="en-US" dirty="0">
                <a:latin typeface="Arial" panose="020B0604020202020204" pitchFamily="34" charset="0"/>
                <a:ea typeface="Roboto" panose="02000000000000000000" pitchFamily="2" charset="0"/>
                <a:cs typeface="Arial" panose="020B0604020202020204" pitchFamily="34" charset="0"/>
              </a:rPr>
              <a:t>PHP, HTML, CSS, </a:t>
            </a:r>
            <a:r>
              <a:rPr lang="en-US" dirty="0" err="1">
                <a:latin typeface="Arial" panose="020B0604020202020204" pitchFamily="34" charset="0"/>
                <a:ea typeface="Roboto" panose="02000000000000000000" pitchFamily="2" charset="0"/>
                <a:cs typeface="Arial" panose="020B0604020202020204" pitchFamily="34" charset="0"/>
              </a:rPr>
              <a:t>Javascript</a:t>
            </a:r>
            <a:r>
              <a:rPr lang="en-US" dirty="0">
                <a:latin typeface="Arial" panose="020B0604020202020204" pitchFamily="34" charset="0"/>
                <a:ea typeface="Roboto" panose="02000000000000000000" pitchFamily="2" charset="0"/>
                <a:cs typeface="Arial" panose="020B0604020202020204" pitchFamily="34" charset="0"/>
              </a:rPr>
              <a:t>, git, et al = self </a:t>
            </a:r>
            <a:r>
              <a:rPr lang="en-US" dirty="0" smtClean="0">
                <a:latin typeface="Arial" panose="020B0604020202020204" pitchFamily="34" charset="0"/>
                <a:ea typeface="Roboto" panose="02000000000000000000" pitchFamily="2" charset="0"/>
                <a:cs typeface="Arial" panose="020B0604020202020204" pitchFamily="34" charset="0"/>
              </a:rPr>
              <a:t>taught</a:t>
            </a:r>
          </a:p>
          <a:p>
            <a:pPr marL="685800" indent="-457200">
              <a:spcBef>
                <a:spcPts val="0"/>
              </a:spcBef>
              <a:buFont typeface="Arial" panose="020B0604020202020204" pitchFamily="34" charset="0"/>
              <a:buChar char="•"/>
            </a:pPr>
            <a:r>
              <a:rPr lang="en-US" dirty="0" smtClean="0">
                <a:latin typeface="Arial" panose="020B0604020202020204" pitchFamily="34" charset="0"/>
                <a:ea typeface="Roboto" panose="02000000000000000000" pitchFamily="2" charset="0"/>
                <a:cs typeface="Arial" panose="020B0604020202020204" pitchFamily="34" charset="0"/>
              </a:rPr>
              <a:t>Taught website development using </a:t>
            </a:r>
            <a:r>
              <a:rPr lang="en-US" dirty="0" err="1" smtClean="0">
                <a:latin typeface="Arial" panose="020B0604020202020204" pitchFamily="34" charset="0"/>
                <a:ea typeface="Roboto" panose="02000000000000000000" pitchFamily="2" charset="0"/>
                <a:cs typeface="Arial" panose="020B0604020202020204" pitchFamily="34" charset="0"/>
              </a:rPr>
              <a:t>php</a:t>
            </a:r>
            <a:r>
              <a:rPr lang="en-US" dirty="0" smtClean="0">
                <a:latin typeface="Arial" panose="020B0604020202020204" pitchFamily="34" charset="0"/>
                <a:ea typeface="Roboto" panose="02000000000000000000" pitchFamily="2" charset="0"/>
                <a:cs typeface="Arial" panose="020B0604020202020204" pitchFamily="34" charset="0"/>
              </a:rPr>
              <a:t> course in  Illinois just east of St. Louis</a:t>
            </a:r>
          </a:p>
          <a:p>
            <a:pPr marL="685800" indent="-457200">
              <a:spcBef>
                <a:spcPts val="0"/>
              </a:spcBef>
              <a:buFont typeface="Arial" panose="020B0604020202020204" pitchFamily="34" charset="0"/>
              <a:buChar char="•"/>
            </a:pPr>
            <a:r>
              <a:rPr lang="en-US" dirty="0" smtClean="0">
                <a:latin typeface="Arial" panose="020B0604020202020204" pitchFamily="34" charset="0"/>
                <a:ea typeface="Roboto" panose="02000000000000000000" pitchFamily="2" charset="0"/>
                <a:cs typeface="Arial" panose="020B0604020202020204" pitchFamily="34" charset="0"/>
              </a:rPr>
              <a:t>Recently moved to Central Florida – Love the area and Love teaching!</a:t>
            </a:r>
            <a:endParaRPr lang="en-US" dirty="0">
              <a:latin typeface="Arial" panose="020B0604020202020204" pitchFamily="34" charset="0"/>
              <a:ea typeface="Roboto" panose="02000000000000000000" pitchFamily="2" charset="0"/>
              <a:cs typeface="Arial" panose="020B0604020202020204" pitchFamily="34" charset="0"/>
            </a:endParaRPr>
          </a:p>
          <a:p>
            <a:endParaRPr lang="en-US" sz="2400" i="1"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40853019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55" name="Shape 70"/>
          <p:cNvSpPr txBox="1">
            <a:spLocks/>
          </p:cNvSpPr>
          <p:nvPr/>
        </p:nvSpPr>
        <p:spPr>
          <a:xfrm>
            <a:off x="0" y="1041306"/>
            <a:ext cx="3079750" cy="2026067"/>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HTML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CSS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JavaScript</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jQuery</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Bootstrap</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SEO</a:t>
            </a:r>
          </a:p>
        </p:txBody>
      </p:sp>
      <p:sp>
        <p:nvSpPr>
          <p:cNvPr id="56" name="Shape 70"/>
          <p:cNvSpPr txBox="1">
            <a:spLocks/>
          </p:cNvSpPr>
          <p:nvPr/>
        </p:nvSpPr>
        <p:spPr>
          <a:xfrm>
            <a:off x="2896001" y="1028449"/>
            <a:ext cx="1920875" cy="135478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Heroku</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GitHub</a:t>
            </a:r>
          </a:p>
        </p:txBody>
      </p:sp>
      <p:sp>
        <p:nvSpPr>
          <p:cNvPr id="57" name="Shape 70"/>
          <p:cNvSpPr txBox="1">
            <a:spLocks/>
          </p:cNvSpPr>
          <p:nvPr/>
        </p:nvSpPr>
        <p:spPr>
          <a:xfrm>
            <a:off x="0" y="3754837"/>
            <a:ext cx="3962401" cy="1828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APIs (Consuming)</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JSON</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AJAX</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Real Time </a:t>
            </a:r>
            <a:r>
              <a:rPr lang="en" altLang="en" sz="2000" dirty="0">
                <a:latin typeface="Arial" panose="020B0604020202020204" pitchFamily="34" charset="0"/>
                <a:ea typeface="Roboto" panose="02000000000000000000" pitchFamily="2" charset="0"/>
                <a:cs typeface="Arial" panose="020B0604020202020204" pitchFamily="34" charset="0"/>
              </a:rPr>
              <a:t>Cloud </a:t>
            </a:r>
            <a:r>
              <a:rPr lang="en-US" sz="2000" dirty="0">
                <a:latin typeface="Arial" panose="020B0604020202020204" pitchFamily="34" charset="0"/>
                <a:ea typeface="Roboto" panose="02000000000000000000" pitchFamily="2" charset="0"/>
                <a:cs typeface="Arial" panose="020B0604020202020204" pitchFamily="34" charset="0"/>
              </a:rPr>
              <a:t>Database </a:t>
            </a:r>
            <a:r>
              <a:rPr lang="en" altLang="en" sz="2000" dirty="0">
                <a:latin typeface="Arial" panose="020B0604020202020204" pitchFamily="34" charset="0"/>
                <a:ea typeface="Roboto" panose="02000000000000000000" pitchFamily="2" charset="0"/>
                <a:cs typeface="Arial" panose="020B0604020202020204" pitchFamily="34" charset="0"/>
              </a:rPr>
              <a:t>via </a:t>
            </a:r>
            <a:r>
              <a:rPr lang="en-US" sz="2000" dirty="0">
                <a:latin typeface="Arial" panose="020B0604020202020204" pitchFamily="34" charset="0"/>
                <a:ea typeface="Roboto" panose="02000000000000000000" pitchFamily="2" charset="0"/>
                <a:cs typeface="Arial" panose="020B0604020202020204" pitchFamily="34" charset="0"/>
              </a:rPr>
              <a:t>Firebase</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58" name="Shape 70"/>
          <p:cNvSpPr txBox="1">
            <a:spLocks/>
          </p:cNvSpPr>
          <p:nvPr/>
        </p:nvSpPr>
        <p:spPr>
          <a:xfrm>
            <a:off x="5101131" y="1011637"/>
            <a:ext cx="3841750" cy="27432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Templating Engines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Sessions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Writing tests</a:t>
            </a:r>
          </a:p>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Node.js</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Express.js</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Creating APIs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MVC</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User Authentication</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ORM (</a:t>
            </a:r>
            <a:r>
              <a:rPr lang="en-US" sz="2000" dirty="0" err="1">
                <a:latin typeface="Arial" panose="020B0604020202020204" pitchFamily="34" charset="0"/>
                <a:ea typeface="Roboto" panose="02000000000000000000" pitchFamily="2" charset="0"/>
                <a:cs typeface="Arial" panose="020B0604020202020204" pitchFamily="34" charset="0"/>
              </a:rPr>
              <a:t>Sequelize</a:t>
            </a:r>
            <a:r>
              <a:rPr lang="en-US" sz="2000" dirty="0" smtClean="0">
                <a:latin typeface="Arial" panose="020B0604020202020204" pitchFamily="34" charset="0"/>
                <a:ea typeface="Roboto" panose="02000000000000000000" pitchFamily="2" charset="0"/>
                <a:cs typeface="Arial" panose="020B0604020202020204" pitchFamily="34" charset="0"/>
              </a:rPr>
              <a:t>)</a:t>
            </a:r>
            <a:endParaRPr lang="en-US" sz="2000" dirty="0">
              <a:latin typeface="Arial" panose="020B0604020202020204" pitchFamily="34" charset="0"/>
              <a:ea typeface="Roboto" panose="02000000000000000000" pitchFamily="2" charset="0"/>
              <a:cs typeface="Arial" panose="020B0604020202020204" pitchFamily="34" charset="0"/>
            </a:endParaRPr>
          </a:p>
        </p:txBody>
      </p:sp>
      <p:sp>
        <p:nvSpPr>
          <p:cNvPr id="59" name="Shape 70"/>
          <p:cNvSpPr txBox="1">
            <a:spLocks/>
          </p:cNvSpPr>
          <p:nvPr/>
        </p:nvSpPr>
        <p:spPr>
          <a:xfrm>
            <a:off x="2940592" y="2832132"/>
            <a:ext cx="2130158"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MySQL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MongoDB</a:t>
            </a:r>
          </a:p>
        </p:txBody>
      </p:sp>
      <p:sp>
        <p:nvSpPr>
          <p:cNvPr id="60" name="Shape 70"/>
          <p:cNvSpPr txBox="1">
            <a:spLocks/>
          </p:cNvSpPr>
          <p:nvPr/>
        </p:nvSpPr>
        <p:spPr>
          <a:xfrm>
            <a:off x="5070750" y="4460435"/>
            <a:ext cx="3049242"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Algorithms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Design Patterns</a:t>
            </a:r>
          </a:p>
        </p:txBody>
      </p:sp>
      <p:sp>
        <p:nvSpPr>
          <p:cNvPr id="61" name="Shape 70"/>
          <p:cNvSpPr txBox="1">
            <a:spLocks/>
          </p:cNvSpPr>
          <p:nvPr/>
        </p:nvSpPr>
        <p:spPr>
          <a:xfrm>
            <a:off x="464904" y="3349346"/>
            <a:ext cx="230505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API Interaction</a:t>
            </a:r>
          </a:p>
        </p:txBody>
      </p:sp>
      <p:sp>
        <p:nvSpPr>
          <p:cNvPr id="62" name="Shape 70"/>
          <p:cNvSpPr txBox="1">
            <a:spLocks/>
          </p:cNvSpPr>
          <p:nvPr/>
        </p:nvSpPr>
        <p:spPr>
          <a:xfrm>
            <a:off x="3382673" y="2471504"/>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Databases</a:t>
            </a:r>
          </a:p>
        </p:txBody>
      </p:sp>
      <p:sp>
        <p:nvSpPr>
          <p:cNvPr id="63" name="Shape 70"/>
          <p:cNvSpPr txBox="1">
            <a:spLocks/>
          </p:cNvSpPr>
          <p:nvPr/>
        </p:nvSpPr>
        <p:spPr>
          <a:xfrm>
            <a:off x="5504959" y="4708441"/>
            <a:ext cx="2592042"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CS Fundamentals </a:t>
            </a:r>
          </a:p>
        </p:txBody>
      </p:sp>
      <p:sp>
        <p:nvSpPr>
          <p:cNvPr id="64" name="Shape 70"/>
          <p:cNvSpPr txBox="1">
            <a:spLocks/>
          </p:cNvSpPr>
          <p:nvPr/>
        </p:nvSpPr>
        <p:spPr>
          <a:xfrm>
            <a:off x="438460" y="5554332"/>
            <a:ext cx="390494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Cutting Edge Development</a:t>
            </a:r>
          </a:p>
        </p:txBody>
      </p:sp>
      <p:sp>
        <p:nvSpPr>
          <p:cNvPr id="65" name="Shape 70"/>
          <p:cNvSpPr txBox="1">
            <a:spLocks/>
          </p:cNvSpPr>
          <p:nvPr/>
        </p:nvSpPr>
        <p:spPr>
          <a:xfrm>
            <a:off x="1676400" y="5867400"/>
            <a:ext cx="1773681" cy="388803"/>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marR="0" lvl="0" indent="-457200" defTabSz="914400" eaLnBrk="1" latinLnBrk="0" hangingPunct="1">
              <a:lnSpc>
                <a:spcPct val="100000"/>
              </a:lnSpc>
              <a:spcBef>
                <a:spcPts val="0"/>
              </a:spcBef>
              <a:spcAft>
                <a:spcPts val="0"/>
              </a:spcAft>
              <a:buClrTx/>
              <a:buSzTx/>
              <a:buFontTx/>
              <a:buNone/>
              <a:tabLst/>
              <a:defRPr/>
            </a:pP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66" name="Shape 70"/>
          <p:cNvSpPr txBox="1">
            <a:spLocks/>
          </p:cNvSpPr>
          <p:nvPr/>
        </p:nvSpPr>
        <p:spPr>
          <a:xfrm>
            <a:off x="439688" y="634823"/>
            <a:ext cx="2181003"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The Browser</a:t>
            </a:r>
          </a:p>
        </p:txBody>
      </p:sp>
      <p:sp>
        <p:nvSpPr>
          <p:cNvPr id="67" name="Shape 70"/>
          <p:cNvSpPr txBox="1">
            <a:spLocks/>
          </p:cNvSpPr>
          <p:nvPr/>
        </p:nvSpPr>
        <p:spPr>
          <a:xfrm>
            <a:off x="3355059" y="634823"/>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Dev Tools</a:t>
            </a:r>
          </a:p>
        </p:txBody>
      </p:sp>
      <p:sp>
        <p:nvSpPr>
          <p:cNvPr id="68" name="Shape 70"/>
          <p:cNvSpPr txBox="1">
            <a:spLocks/>
          </p:cNvSpPr>
          <p:nvPr/>
        </p:nvSpPr>
        <p:spPr>
          <a:xfrm>
            <a:off x="5562982" y="609600"/>
            <a:ext cx="3522975"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000" b="1" u="sng" dirty="0">
                <a:latin typeface="Arial" panose="020B0604020202020204" pitchFamily="34" charset="0"/>
                <a:ea typeface="Roboto" panose="02000000000000000000" pitchFamily="2" charset="0"/>
                <a:cs typeface="Arial" panose="020B0604020202020204" pitchFamily="34" charset="0"/>
              </a:rPr>
              <a:t>Server Side</a:t>
            </a:r>
            <a:endParaRPr lang="en" altLang="en" sz="2000" b="1" u="sng" dirty="0">
              <a:latin typeface="Arial" panose="020B0604020202020204" pitchFamily="34" charset="0"/>
              <a:ea typeface="Roboto" panose="02000000000000000000" pitchFamily="2" charset="0"/>
              <a:cs typeface="Arial" panose="020B0604020202020204" pitchFamily="34" charset="0"/>
            </a:endParaRPr>
          </a:p>
        </p:txBody>
      </p:sp>
      <p:sp>
        <p:nvSpPr>
          <p:cNvPr id="72" name="Shape 70"/>
          <p:cNvSpPr txBox="1">
            <a:spLocks/>
          </p:cNvSpPr>
          <p:nvPr/>
        </p:nvSpPr>
        <p:spPr>
          <a:xfrm>
            <a:off x="-3208" y="5867400"/>
            <a:ext cx="2213008" cy="4821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React.js</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41965599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numCol="1">
            <a:normAutofit/>
          </a:bodyPr>
          <a:lstStyle/>
          <a:p>
            <a:r>
              <a:rPr lang="en-US" dirty="0" smtClean="0"/>
              <a:t>Google Foo – The Most Important Skill of All</a:t>
            </a:r>
            <a:endParaRPr lang="en-US" dirty="0"/>
          </a:p>
        </p:txBody>
      </p:sp>
      <p:pic>
        <p:nvPicPr>
          <p:cNvPr id="10242" name="Picture 2" descr="Warner Archive martial arts kung fu poke golden harves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a:xfrm>
            <a:off x="304799" y="838200"/>
            <a:ext cx="8662733" cy="48006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67000" y="5638800"/>
            <a:ext cx="4519186" cy="646331"/>
          </a:xfrm>
          <a:prstGeom prst="rect">
            <a:avLst/>
          </a:prstGeom>
        </p:spPr>
        <p:txBody>
          <a:bodyPr wrap="none" numCol="1">
            <a:spAutoFit/>
          </a:bodyPr>
          <a:lstStyle/>
          <a:p>
            <a:r>
              <a:rPr lang="en-US" sz="3600" b="1" dirty="0" smtClean="0">
                <a:latin typeface="Arial" panose="020B0604020202020204" pitchFamily="34" charset="0"/>
                <a:cs typeface="Arial" panose="020B0604020202020204" pitchFamily="34" charset="0"/>
                <a:hlinkClick r:id="rId4"/>
              </a:rPr>
              <a:t>What is Google Fu?</a:t>
            </a:r>
            <a:endParaRPr lang="en-US" sz="3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46988852"/>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Let’s Get </a:t>
            </a:r>
            <a:r>
              <a:rPr lang="en-US" dirty="0" err="1"/>
              <a:t>Crackin</a:t>
            </a:r>
            <a:r>
              <a:rPr lang="en-US" dirty="0"/>
              <a:t>!</a:t>
            </a:r>
          </a:p>
        </p:txBody>
      </p:sp>
    </p:spTree>
    <p:extLst>
      <p:ext uri="{BB962C8B-B14F-4D97-AF65-F5344CB8AC3E}">
        <p14:creationId xmlns:p14="http://schemas.microsoft.com/office/powerpoint/2010/main" val="372968825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Intro to Console / Terminal</a:t>
            </a:r>
          </a:p>
        </p:txBody>
      </p:sp>
      <p:pic>
        <p:nvPicPr>
          <p:cNvPr id="4" name="Picture 4" descr="http://cdn.osxdaily.com/wp-content/uploads/2013/02/better-looking-terminal-mac-os-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990600" y="847004"/>
            <a:ext cx="7620000" cy="5469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53088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DEMO</a:t>
            </a:r>
          </a:p>
        </p:txBody>
      </p:sp>
      <p:sp>
        <p:nvSpPr>
          <p:cNvPr id="5" name="Title 1"/>
          <p:cNvSpPr txBox="1">
            <a:spLocks/>
          </p:cNvSpPr>
          <p:nvPr/>
        </p:nvSpPr>
        <p:spPr>
          <a:xfrm>
            <a:off x="304800" y="1447800"/>
            <a:ext cx="8534400" cy="3429000"/>
          </a:xfrm>
          <a:prstGeom prst="rect">
            <a:avLst/>
          </a:prstGeom>
          <a:ln>
            <a:solidFill>
              <a:schemeClr val="accent1"/>
            </a:solidFill>
          </a:ln>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B0604020202020204" pitchFamily="34" charset="0"/>
                <a:ea typeface="Roboto" panose="02000000000000000000" pitchFamily="2" charset="0"/>
                <a:cs typeface="Arial" panose="020B0604020202020204" pitchFamily="34" charset="0"/>
              </a:rPr>
              <a:t>Instructor: Demo </a:t>
            </a:r>
          </a:p>
          <a:p>
            <a:r>
              <a:rPr lang="en-US" sz="3600" i="1" dirty="0">
                <a:latin typeface="Arial" panose="020B0604020202020204" pitchFamily="34" charset="0"/>
                <a:ea typeface="Roboto" panose="02000000000000000000" pitchFamily="2" charset="0"/>
                <a:cs typeface="Arial" panose="020B0604020202020204" pitchFamily="34" charset="0"/>
              </a:rPr>
              <a:t>(1-ConsoleCommands) </a:t>
            </a:r>
          </a:p>
        </p:txBody>
      </p:sp>
    </p:spTree>
    <p:extLst>
      <p:ext uri="{BB962C8B-B14F-4D97-AF65-F5344CB8AC3E}">
        <p14:creationId xmlns:p14="http://schemas.microsoft.com/office/powerpoint/2010/main" val="23017906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3785652"/>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endParaRPr lang="en-US" sz="2000" b="1" u="sng"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Make a folder on your desktop named code.</a:t>
            </a:r>
          </a:p>
          <a:p>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Put all of your code that you do inside of that folder.</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Best Practices:</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Always use lowercase for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Never put in spaces in your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Use dashes to separate.</a:t>
            </a: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 </a:t>
            </a:r>
            <a:r>
              <a:rPr lang="en-US" dirty="0">
                <a:latin typeface="Arial" panose="020B0604020202020204" pitchFamily="34" charset="0"/>
                <a:ea typeface="Roboto" pitchFamily="2" charset="0"/>
                <a:cs typeface="Arial" panose="020B0604020202020204" pitchFamily="34" charset="0"/>
              </a:rPr>
              <a:t>Get Situated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03369377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5324535"/>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p>
          <a:p>
            <a:r>
              <a:rPr lang="en-US" sz="2000" dirty="0">
                <a:latin typeface="Arial" panose="020B0604020202020204" pitchFamily="34" charset="0"/>
                <a:ea typeface="Roboto" pitchFamily="2" charset="0"/>
                <a:cs typeface="Arial" panose="020B0604020202020204" pitchFamily="34" charset="0"/>
              </a:rPr>
              <a:t>From the Terminal / Console and using only the command line, create:</a:t>
            </a:r>
          </a:p>
          <a:p>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folder with the name of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HTML file with the name of </a:t>
            </a:r>
            <a:r>
              <a:rPr lang="en-US" sz="2000" dirty="0" err="1">
                <a:latin typeface="Arial" panose="020B0604020202020204" pitchFamily="34" charset="0"/>
                <a:ea typeface="Roboto" pitchFamily="2" charset="0"/>
                <a:cs typeface="Arial" panose="020B0604020202020204" pitchFamily="34" charset="0"/>
              </a:rPr>
              <a:t>first_day.html</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Open the current folder containing the new HTML file.</a:t>
            </a:r>
          </a:p>
          <a:p>
            <a:endParaRPr lang="en-US" sz="2000"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Bonus:</a:t>
            </a: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directories/folders with the names </a:t>
            </a:r>
            <a:r>
              <a:rPr lang="en-US" sz="2000" dirty="0" err="1">
                <a:latin typeface="Arial" panose="020B0604020202020204" pitchFamily="34" charset="0"/>
                <a:ea typeface="Roboto" pitchFamily="2" charset="0"/>
                <a:cs typeface="Arial" panose="020B0604020202020204" pitchFamily="34" charset="0"/>
              </a:rPr>
              <a:t>one_folder</a:t>
            </a:r>
            <a:r>
              <a:rPr lang="en-US" sz="2000" dirty="0">
                <a:latin typeface="Arial" panose="020B0604020202020204" pitchFamily="34" charset="0"/>
                <a:ea typeface="Roboto" pitchFamily="2" charset="0"/>
                <a:cs typeface="Arial" panose="020B0604020202020204" pitchFamily="34" charset="0"/>
              </a:rPr>
              <a:t> and </a:t>
            </a:r>
            <a:r>
              <a:rPr lang="en-US" sz="2000" dirty="0" err="1">
                <a:latin typeface="Arial" panose="020B0604020202020204" pitchFamily="34" charset="0"/>
                <a:ea typeface="Roboto" pitchFamily="2" charset="0"/>
                <a:cs typeface="Arial" panose="020B0604020202020204" pitchFamily="34" charset="0"/>
              </a:rPr>
              <a:t>second_folder</a:t>
            </a:r>
            <a:r>
              <a:rPr lang="en-US" sz="2000" dirty="0">
                <a:latin typeface="Arial" panose="020B0604020202020204" pitchFamily="34" charset="0"/>
                <a:ea typeface="Roboto" pitchFamily="2" charset="0"/>
                <a:cs typeface="Arial" panose="020B0604020202020204" pitchFamily="34" charset="0"/>
              </a:rPr>
              <a:t> in one command.</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files with the names one.html and two.html in one command in the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 directory.</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Console Commands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12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0574161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Intro to Console</a:t>
            </a:r>
          </a:p>
        </p:txBody>
      </p:sp>
      <p:sp>
        <p:nvSpPr>
          <p:cNvPr id="5" name="Title 1"/>
          <p:cNvSpPr txBox="1">
            <a:spLocks/>
          </p:cNvSpPr>
          <p:nvPr/>
        </p:nvSpPr>
        <p:spPr>
          <a:xfrm>
            <a:off x="1438276" y="1267852"/>
            <a:ext cx="6457950" cy="1098174"/>
          </a:xfrm>
          <a:prstGeom prst="rect">
            <a:avLst/>
          </a:prstGeom>
        </p:spPr>
        <p:txBody>
          <a:bodyPr vert="horz" lIns="91440" tIns="45720" rIns="91440" bIns="45720" numCol="1" rtlCol="0" anchor="ctr">
            <a:normAutofit fontScale="70000" lnSpcReduction="20000"/>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Discuss with Neighbors</a:t>
            </a:r>
          </a:p>
        </p:txBody>
      </p:sp>
      <p:pic>
        <p:nvPicPr>
          <p:cNvPr id="6" name="Picture 4" descr="http://www.mememaker.net/static/images/memes/34812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514600" y="2490612"/>
            <a:ext cx="4270823" cy="3534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56156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Hello, HTML</a:t>
            </a:r>
          </a:p>
        </p:txBody>
      </p:sp>
    </p:spTree>
    <p:extLst>
      <p:ext uri="{BB962C8B-B14F-4D97-AF65-F5344CB8AC3E}">
        <p14:creationId xmlns:p14="http://schemas.microsoft.com/office/powerpoint/2010/main" val="155865544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pic>
        <p:nvPicPr>
          <p:cNvPr id="7" name="Picture 2" descr="https://upload.wikimedia.org/wikipedia/commons/thumb/6/61/HTML5_logo_and_wordmark.svg/2000px-HTML5_logo_and_wordmark.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 y="897972"/>
            <a:ext cx="4101965" cy="41019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99lime.com/_bak/topics/you-only-need-10-tags/assets/example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127364" y="927158"/>
            <a:ext cx="4776296" cy="414135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 y="5203711"/>
            <a:ext cx="9155741" cy="11970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0" name="Rectangle 9"/>
          <p:cNvSpPr/>
          <p:nvPr/>
        </p:nvSpPr>
        <p:spPr>
          <a:xfrm>
            <a:off x="173842" y="5257800"/>
            <a:ext cx="8796315" cy="1015663"/>
          </a:xfrm>
          <a:prstGeom prst="rect">
            <a:avLst/>
          </a:prstGeom>
        </p:spPr>
        <p:txBody>
          <a:bodyPr wrap="square" numCol="1">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HTML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one of the three base languages behind </a:t>
            </a:r>
            <a:r>
              <a:rPr lang="en-US" sz="2000" u="sng" dirty="0">
                <a:solidFill>
                  <a:schemeClr val="bg1"/>
                </a:solidFill>
                <a:latin typeface="Arial" panose="020B0604020202020204" pitchFamily="34" charset="0"/>
                <a:ea typeface="Roboto" panose="02000000000000000000" pitchFamily="2" charset="0"/>
                <a:cs typeface="Arial" panose="020B0604020202020204" pitchFamily="34" charset="0"/>
              </a:rPr>
              <a:t>every single website</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t>
            </a:r>
          </a:p>
          <a:p>
            <a:pPr marL="342900" indent="-342900">
              <a:buFont typeface="Arial" panose="020B0604020202020204" pitchFamily="34" charset="0"/>
              <a:buChar char="•"/>
            </a:pP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It defines all of the basic content and a </a:t>
            </a:r>
            <a:r>
              <a:rPr lang="en-US" sz="2000" i="1" dirty="0">
                <a:solidFill>
                  <a:schemeClr val="bg1"/>
                </a:solidFill>
                <a:latin typeface="Arial" panose="020B0604020202020204" pitchFamily="34" charset="0"/>
                <a:ea typeface="Roboto" panose="02000000000000000000" pitchFamily="2" charset="0"/>
                <a:cs typeface="Arial" panose="020B0604020202020204" pitchFamily="34" charset="0"/>
              </a:rPr>
              <a:t>bit</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 of formatting.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71121045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scontent.ftpa1-1.fna.fbcdn.net/hphotos-xpf1/v/t1.0-9/1934981_1124196258887_2458961_n.jpg?oh=afea91283e940e9880ee8afd1ec6d525&amp;oe=579837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733424"/>
            <a:ext cx="5753100" cy="5591176"/>
          </a:xfrm>
          <a:prstGeom prst="rect">
            <a:avLst/>
          </a:prstGeom>
          <a:noFill/>
          <a:ln w="63500" cmpd="thickThin">
            <a:solidFill>
              <a:schemeClr val="tx1"/>
            </a:solidFill>
          </a:ln>
          <a:extLst>
            <a:ext uri="{909E8E84-426E-40DD-AFC4-6F175D3DCCD1}">
              <a14:hiddenFill xmlns:a14="http://schemas.microsoft.com/office/drawing/2010/main">
                <a:solidFill>
                  <a:srgbClr val="FFFFFF"/>
                </a:solidFill>
              </a14:hiddenFill>
            </a:ext>
          </a:extLst>
        </p:spPr>
      </p:pic>
      <p:pic>
        <p:nvPicPr>
          <p:cNvPr id="2052" name="Picture 4" descr="https://scontent.ftpa1-1.fna.fbcdn.net/hphotos-xfp1/v/t1.0-9/22265_1306871385651_5790237_n.jpg?oh=521d58cef6ed548a7436f681b08aa798&amp;oe=578BB84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838200"/>
            <a:ext cx="3034145" cy="2275609"/>
          </a:xfrm>
          <a:prstGeom prst="rect">
            <a:avLst/>
          </a:prstGeom>
          <a:noFill/>
          <a:ln w="63500" cmpd="thickThin">
            <a:solidFill>
              <a:schemeClr val="tx1"/>
            </a:solidFill>
          </a:ln>
          <a:extLst>
            <a:ext uri="{909E8E84-426E-40DD-AFC4-6F175D3DCCD1}">
              <a14:hiddenFill xmlns:a14="http://schemas.microsoft.com/office/drawing/2010/main">
                <a:solidFill>
                  <a:srgbClr val="FFFFFF"/>
                </a:solidFill>
              </a14:hiddenFill>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838200"/>
            <a:ext cx="1862666" cy="1424940"/>
          </a:xfrm>
          <a:prstGeom prst="rect">
            <a:avLst/>
          </a:prstGeom>
          <a:noFill/>
          <a:ln w="38100" cmpd="thickThin">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7"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5645" y="4419600"/>
            <a:ext cx="3492500" cy="1638300"/>
          </a:xfrm>
          <a:prstGeom prst="rect">
            <a:avLst/>
          </a:prstGeom>
          <a:noFill/>
          <a:ln w="63500" cmpd="thickThin">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9"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499" y="185175"/>
            <a:ext cx="4685145" cy="411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93728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&gt; YOUR TURN</a:t>
            </a:r>
          </a:p>
        </p:txBody>
      </p:sp>
      <p:sp>
        <p:nvSpPr>
          <p:cNvPr id="11" name="Rectangle 10"/>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2" name="TextBox 11"/>
          <p:cNvSpPr txBox="1"/>
          <p:nvPr/>
        </p:nvSpPr>
        <p:spPr>
          <a:xfrm>
            <a:off x="304800" y="914400"/>
            <a:ext cx="8686800" cy="5355312"/>
          </a:xfrm>
          <a:prstGeom prst="rect">
            <a:avLst/>
          </a:prstGeom>
          <a:noFill/>
        </p:spPr>
        <p:txBody>
          <a:bodyPr wrap="square" numCol="1" rtlCol="0">
            <a:spAutoFit/>
          </a:bodyPr>
          <a:lstStyle/>
          <a:p>
            <a:r>
              <a:rPr lang="en-US" b="1" dirty="0">
                <a:latin typeface="Arial" panose="020B0604020202020204" pitchFamily="34" charset="0"/>
                <a:ea typeface="Roboto" pitchFamily="2" charset="0"/>
                <a:cs typeface="Arial" panose="020B0604020202020204" pitchFamily="34" charset="0"/>
              </a:rPr>
              <a:t>Assignment:</a:t>
            </a:r>
          </a:p>
          <a:p>
            <a:r>
              <a:rPr lang="en-US" dirty="0">
                <a:latin typeface="Arial" panose="020B0604020202020204" pitchFamily="34" charset="0"/>
                <a:ea typeface="Roboto" pitchFamily="2" charset="0"/>
                <a:cs typeface="Arial" panose="020B0604020202020204" pitchFamily="34" charset="0"/>
              </a:rPr>
              <a:t>In a new HTML file, create the basic structure of an HTML document and include the following in it:</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DOCTYPE declaration.</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Head tag with a title tag.</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H1 tag with a title of your choice.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Embed an image.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Create the following three links on your page:</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One link that is target="_blank" so that it opens a new tab when clicked on.</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second link bold.</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third link a placeholder so it goes nowhere.</a:t>
            </a:r>
          </a:p>
          <a:p>
            <a:endParaRPr lang="en-US" dirty="0">
              <a:latin typeface="Arial" panose="020B0604020202020204" pitchFamily="34" charset="0"/>
              <a:ea typeface="Roboto" pitchFamily="2" charset="0"/>
              <a:cs typeface="Arial" panose="020B0604020202020204" pitchFamily="34" charset="0"/>
            </a:endParaRPr>
          </a:p>
          <a:p>
            <a:r>
              <a:rPr lang="en-US" b="1" dirty="0">
                <a:latin typeface="Arial" panose="020B0604020202020204" pitchFamily="34" charset="0"/>
                <a:ea typeface="Roboto" pitchFamily="2" charset="0"/>
                <a:cs typeface="Arial" panose="020B0604020202020204" pitchFamily="34" charset="0"/>
              </a:rPr>
              <a:t>Bonus:</a:t>
            </a: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ordered list of steps to make a sandwich.</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unordered list of 5 bands/musicians you like.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 table with 2 columns (animal class and animal name) and 4 rows of animals.</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Use an alternate way of separating links without line breaks.</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Embed a YouTube video of your favorite band/musician.</a:t>
            </a:r>
          </a:p>
        </p:txBody>
      </p:sp>
    </p:spTree>
    <p:extLst>
      <p:ext uri="{BB962C8B-B14F-4D97-AF65-F5344CB8AC3E}">
        <p14:creationId xmlns:p14="http://schemas.microsoft.com/office/powerpoint/2010/main" val="263229175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smtClean="0"/>
              <a:t>YouTube Video Walkthrough!</a:t>
            </a:r>
            <a:endParaRPr lang="en-US" dirty="0"/>
          </a:p>
        </p:txBody>
      </p:sp>
      <p:pic>
        <p:nvPicPr>
          <p:cNvPr id="2" name="Picture 1"/>
          <p:cNvPicPr>
            <a:picLocks noChangeAspect="1"/>
          </p:cNvPicPr>
          <p:nvPr/>
        </p:nvPicPr>
        <p:blipFill>
          <a:blip r:embed="rId3"/>
          <a:stretch>
            <a:fillRect/>
          </a:stretch>
        </p:blipFill>
        <p:spPr>
          <a:xfrm>
            <a:off x="330200" y="762000"/>
            <a:ext cx="8343900" cy="4733814"/>
          </a:xfrm>
          <a:prstGeom prst="rect">
            <a:avLst/>
          </a:prstGeom>
        </p:spPr>
      </p:pic>
      <p:sp>
        <p:nvSpPr>
          <p:cNvPr id="4" name="Rectangle 3"/>
          <p:cNvSpPr/>
          <p:nvPr/>
        </p:nvSpPr>
        <p:spPr>
          <a:xfrm>
            <a:off x="330200" y="5603960"/>
            <a:ext cx="8343900" cy="646331"/>
          </a:xfrm>
          <a:prstGeom prst="rect">
            <a:avLst/>
          </a:prstGeom>
        </p:spPr>
        <p:txBody>
          <a:bodyPr wrap="square" numCol="1">
            <a:spAutoFit/>
          </a:bodyPr>
          <a:lstStyle/>
          <a:p>
            <a:r>
              <a:rPr lang="en-US" dirty="0">
                <a:latin typeface="Arial" charset="0"/>
                <a:ea typeface="Arial" charset="0"/>
                <a:cs typeface="Arial" charset="0"/>
                <a:hlinkClick r:id="rId4"/>
              </a:rPr>
              <a:t>https://</a:t>
            </a:r>
            <a:r>
              <a:rPr lang="en-US" dirty="0" smtClean="0">
                <a:latin typeface="Arial" charset="0"/>
                <a:ea typeface="Arial" charset="0"/>
                <a:cs typeface="Arial" charset="0"/>
                <a:hlinkClick r:id="rId4"/>
              </a:rPr>
              <a:t>www.youtube.com/watch?v=ieb6Svbc10E&amp;index=1&amp;list=PLgJ8UgkiorCnMLsUevoQRxH8t9bt7ne14</a:t>
            </a:r>
            <a:endParaRPr lang="en-US" dirty="0" smtClean="0">
              <a:latin typeface="Arial" charset="0"/>
              <a:ea typeface="Arial" charset="0"/>
              <a:cs typeface="Arial" charset="0"/>
            </a:endParaRPr>
          </a:p>
        </p:txBody>
      </p:sp>
    </p:spTree>
    <p:extLst>
      <p:ext uri="{BB962C8B-B14F-4D97-AF65-F5344CB8AC3E}">
        <p14:creationId xmlns:p14="http://schemas.microsoft.com/office/powerpoint/2010/main" val="1163107548"/>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sp>
        <p:nvSpPr>
          <p:cNvPr id="5" name="Title 1"/>
          <p:cNvSpPr txBox="1">
            <a:spLocks/>
          </p:cNvSpPr>
          <p:nvPr/>
        </p:nvSpPr>
        <p:spPr>
          <a:xfrm>
            <a:off x="3208820" y="2935535"/>
            <a:ext cx="6457950" cy="1098174"/>
          </a:xfrm>
          <a:prstGeom prst="rect">
            <a:avLst/>
          </a:prstGeom>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How’d it go?</a:t>
            </a:r>
          </a:p>
        </p:txBody>
      </p:sp>
      <p:pic>
        <p:nvPicPr>
          <p:cNvPr id="6" name="Picture 2" descr="http://static1.squarespace.com/static/553ac67be4b0301603207af9/t/557d4704e4b05efa91181261/1434273541516/question+answer+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30200" y="1498852"/>
            <a:ext cx="3447706" cy="4097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02749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Homework!</a:t>
            </a:r>
          </a:p>
        </p:txBody>
      </p:sp>
    </p:spTree>
    <p:extLst>
      <p:ext uri="{BB962C8B-B14F-4D97-AF65-F5344CB8AC3E}">
        <p14:creationId xmlns:p14="http://schemas.microsoft.com/office/powerpoint/2010/main" val="9480016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smtClean="0"/>
              <a:t>Homework “Due”: Next Class</a:t>
            </a:r>
            <a:endParaRPr lang="en-US" dirty="0"/>
          </a:p>
        </p:txBody>
      </p:sp>
      <p:sp>
        <p:nvSpPr>
          <p:cNvPr id="4" name="TextBox 3"/>
          <p:cNvSpPr txBox="1"/>
          <p:nvPr/>
        </p:nvSpPr>
        <p:spPr>
          <a:xfrm>
            <a:off x="304800" y="914400"/>
            <a:ext cx="8686800" cy="3785652"/>
          </a:xfrm>
          <a:prstGeom prst="rect">
            <a:avLst/>
          </a:prstGeom>
          <a:noFill/>
        </p:spPr>
        <p:txBody>
          <a:bodyPr wrap="square" numCol="1" rtlCol="0">
            <a:spAutoFit/>
          </a:bodyPr>
          <a:lstStyle/>
          <a:p>
            <a:r>
              <a:rPr lang="en-US" sz="2000" b="1" dirty="0" smtClean="0">
                <a:latin typeface="Arial" panose="020B0604020202020204" pitchFamily="34" charset="0"/>
                <a:ea typeface="Roboto" pitchFamily="2" charset="0"/>
                <a:cs typeface="Arial" panose="020B0604020202020204" pitchFamily="34" charset="0"/>
              </a:rPr>
              <a:t>By Next Class:</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smtClean="0">
                <a:latin typeface="Arial" panose="020B0604020202020204" pitchFamily="34" charset="0"/>
                <a:ea typeface="Roboto" pitchFamily="2" charset="0"/>
                <a:cs typeface="Arial" panose="020B0604020202020204" pitchFamily="34" charset="0"/>
              </a:rPr>
              <a:t>Figure out where the GitHub Repo is for our class.</a:t>
            </a:r>
            <a:r>
              <a:rPr lang="en-US" sz="2000" dirty="0" smtClean="0">
                <a:latin typeface="Arial" panose="020B0604020202020204" pitchFamily="34" charset="0"/>
                <a:ea typeface="Roboto" pitchFamily="2" charset="0"/>
                <a:cs typeface="Arial" panose="020B0604020202020204" pitchFamily="34" charset="0"/>
                <a:sym typeface="Wingdings" panose="05000000000000000000" pitchFamily="2" charset="2"/>
              </a:rPr>
              <a:t> </a:t>
            </a:r>
            <a:endParaRPr lang="en-US" sz="2000" dirty="0" smtClean="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smtClean="0">
                <a:latin typeface="Arial" panose="020B0604020202020204" pitchFamily="34" charset="0"/>
                <a:ea typeface="Roboto" pitchFamily="2" charset="0"/>
                <a:cs typeface="Arial" panose="020B0604020202020204" pitchFamily="34" charset="0"/>
              </a:rPr>
              <a:t>Re-do the Terminal example from class today. </a:t>
            </a:r>
          </a:p>
          <a:p>
            <a:pPr marL="285750" indent="-285750">
              <a:buFont typeface="Arial" panose="020B0604020202020204" pitchFamily="34" charset="0"/>
              <a:buChar char="•"/>
            </a:pPr>
            <a:endParaRPr lang="en-US" sz="2000" dirty="0" smtClean="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smtClean="0">
                <a:latin typeface="Arial" panose="020B0604020202020204" pitchFamily="34" charset="0"/>
                <a:ea typeface="Roboto" pitchFamily="2" charset="0"/>
                <a:cs typeface="Arial" panose="020B0604020202020204" pitchFamily="34" charset="0"/>
              </a:rPr>
              <a:t>Re-do the HTML example from class today. </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smtClean="0">
                <a:latin typeface="Arial" panose="020B0604020202020204" pitchFamily="34" charset="0"/>
                <a:ea typeface="Roboto" pitchFamily="2" charset="0"/>
                <a:cs typeface="Arial" panose="020B0604020202020204" pitchFamily="34" charset="0"/>
              </a:rPr>
              <a:t>Watch the Walkthrough Video if you felt a bit lost.  </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4817624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extLst>
      <p:ext uri="{BB962C8B-B14F-4D97-AF65-F5344CB8AC3E}">
        <p14:creationId xmlns:p14="http://schemas.microsoft.com/office/powerpoint/2010/main" val="109474506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Your Goals...</a:t>
            </a:r>
            <a:endParaRPr lang="en-US" dirty="0"/>
          </a:p>
        </p:txBody>
      </p:sp>
      <p:sp>
        <p:nvSpPr>
          <p:cNvPr id="11" name="TextBox 10"/>
          <p:cNvSpPr txBox="1"/>
          <p:nvPr/>
        </p:nvSpPr>
        <p:spPr>
          <a:xfrm>
            <a:off x="4884900" y="838200"/>
            <a:ext cx="3573414" cy="830997"/>
          </a:xfrm>
          <a:prstGeom prst="rect">
            <a:avLst/>
          </a:prstGeom>
          <a:noFill/>
        </p:spPr>
        <p:txBody>
          <a:bodyPr wrap="none" numCol="1" rtlCol="0">
            <a:spAutoFit/>
          </a:bodyPr>
          <a:lstStyle/>
          <a:p>
            <a:r>
              <a:rPr lang="en-US" sz="4800" b="1" u="sng" dirty="0" smtClean="0">
                <a:latin typeface="Arial" panose="020B0604020202020204" pitchFamily="34" charset="0"/>
                <a:cs typeface="Arial" panose="020B0604020202020204" pitchFamily="34" charset="0"/>
              </a:rPr>
              <a:t>New Career</a:t>
            </a:r>
            <a:endParaRPr lang="en-US" sz="4800" b="1" u="sng" dirty="0">
              <a:latin typeface="Arial" panose="020B0604020202020204" pitchFamily="34" charset="0"/>
              <a:cs typeface="Arial" panose="020B0604020202020204" pitchFamily="34" charset="0"/>
            </a:endParaRPr>
          </a:p>
        </p:txBody>
      </p:sp>
      <p:sp>
        <p:nvSpPr>
          <p:cNvPr id="21" name="TextBox 20"/>
          <p:cNvSpPr txBox="1"/>
          <p:nvPr/>
        </p:nvSpPr>
        <p:spPr>
          <a:xfrm>
            <a:off x="304800" y="1123517"/>
            <a:ext cx="4580100" cy="461665"/>
          </a:xfrm>
          <a:prstGeom prst="rect">
            <a:avLst/>
          </a:prstGeom>
          <a:noFill/>
        </p:spPr>
        <p:txBody>
          <a:bodyPr wrap="none" numCol="1" rtlCol="0">
            <a:spAutoFit/>
          </a:bodyPr>
          <a:lstStyle/>
          <a:p>
            <a:r>
              <a:rPr lang="en-US" sz="2400" b="1" dirty="0" smtClean="0">
                <a:latin typeface="Arial" panose="020B0604020202020204" pitchFamily="34" charset="0"/>
                <a:cs typeface="Arial" panose="020B0604020202020204" pitchFamily="34" charset="0"/>
              </a:rPr>
              <a:t>Basically 1000% of you said…</a:t>
            </a:r>
            <a:endParaRPr lang="en-US" sz="2400" b="1" dirty="0">
              <a:latin typeface="Arial" panose="020B0604020202020204" pitchFamily="34" charset="0"/>
              <a:cs typeface="Arial" panose="020B0604020202020204" pitchFamily="34" charset="0"/>
            </a:endParaRPr>
          </a:p>
        </p:txBody>
      </p:sp>
      <p:pic>
        <p:nvPicPr>
          <p:cNvPr id="5122" name="Picture 2" descr="http://images.boomsbeat.com/data/images/full/212361/when-you-get-a-new-jo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828800" y="2031878"/>
            <a:ext cx="5410200" cy="4057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21802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Your Goals...</a:t>
            </a:r>
            <a:endParaRPr lang="en-US" dirty="0"/>
          </a:p>
        </p:txBody>
      </p:sp>
      <p:sp>
        <p:nvSpPr>
          <p:cNvPr id="12" name="TextBox 11"/>
          <p:cNvSpPr txBox="1"/>
          <p:nvPr/>
        </p:nvSpPr>
        <p:spPr>
          <a:xfrm>
            <a:off x="304800" y="1440540"/>
            <a:ext cx="8686800"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escape a “</a:t>
            </a:r>
            <a:r>
              <a:rPr lang="en-US" sz="2400" u="sng" dirty="0" smtClean="0">
                <a:latin typeface="Arial" panose="020B0604020202020204" pitchFamily="34" charset="0"/>
                <a:cs typeface="Arial" panose="020B0604020202020204" pitchFamily="34" charset="0"/>
              </a:rPr>
              <a:t>dead-end job</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3" name="TextBox 12"/>
          <p:cNvSpPr txBox="1"/>
          <p:nvPr/>
        </p:nvSpPr>
        <p:spPr>
          <a:xfrm>
            <a:off x="304800" y="2024936"/>
            <a:ext cx="8686800"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pursue a “</a:t>
            </a:r>
            <a:r>
              <a:rPr lang="en-US" sz="2400" u="sng" dirty="0" smtClean="0">
                <a:latin typeface="Arial" panose="020B0604020202020204" pitchFamily="34" charset="0"/>
                <a:cs typeface="Arial" panose="020B0604020202020204" pitchFamily="34" charset="0"/>
              </a:rPr>
              <a:t>dream</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4" name="TextBox 13"/>
          <p:cNvSpPr txBox="1"/>
          <p:nvPr/>
        </p:nvSpPr>
        <p:spPr>
          <a:xfrm>
            <a:off x="304800" y="2609332"/>
            <a:ext cx="8686800"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be able to “</a:t>
            </a:r>
            <a:r>
              <a:rPr lang="en-US" sz="2400" u="sng" dirty="0" smtClean="0">
                <a:latin typeface="Arial" panose="020B0604020202020204" pitchFamily="34" charset="0"/>
                <a:cs typeface="Arial" panose="020B0604020202020204" pitchFamily="34" charset="0"/>
              </a:rPr>
              <a:t>create</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5" name="TextBox 14"/>
          <p:cNvSpPr txBox="1"/>
          <p:nvPr/>
        </p:nvSpPr>
        <p:spPr>
          <a:xfrm>
            <a:off x="304800" y="3193728"/>
            <a:ext cx="8686800"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follow a “</a:t>
            </a:r>
            <a:r>
              <a:rPr lang="en-US" sz="2400" u="sng" dirty="0" smtClean="0">
                <a:latin typeface="Arial" panose="020B0604020202020204" pitchFamily="34" charset="0"/>
                <a:cs typeface="Arial" panose="020B0604020202020204" pitchFamily="34" charset="0"/>
              </a:rPr>
              <a:t>fascination</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6" name="TextBox 15"/>
          <p:cNvSpPr txBox="1"/>
          <p:nvPr/>
        </p:nvSpPr>
        <p:spPr>
          <a:xfrm>
            <a:off x="304800" y="3778124"/>
            <a:ext cx="8686801"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attain “</a:t>
            </a:r>
            <a:r>
              <a:rPr lang="en-US" sz="2400" u="sng" dirty="0" smtClean="0">
                <a:latin typeface="Arial" panose="020B0604020202020204" pitchFamily="34" charset="0"/>
                <a:cs typeface="Arial" panose="020B0604020202020204" pitchFamily="34" charset="0"/>
              </a:rPr>
              <a:t>financial stability</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7" name="TextBox 16"/>
          <p:cNvSpPr txBox="1"/>
          <p:nvPr/>
        </p:nvSpPr>
        <p:spPr>
          <a:xfrm>
            <a:off x="304801" y="4362520"/>
            <a:ext cx="8686800"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attain “</a:t>
            </a:r>
            <a:r>
              <a:rPr lang="en-US" sz="2400" u="sng" dirty="0" smtClean="0">
                <a:latin typeface="Arial" panose="020B0604020202020204" pitchFamily="34" charset="0"/>
                <a:cs typeface="Arial" panose="020B0604020202020204" pitchFamily="34" charset="0"/>
              </a:rPr>
              <a:t>financial freedom</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8" name="TextBox 17"/>
          <p:cNvSpPr txBox="1"/>
          <p:nvPr/>
        </p:nvSpPr>
        <p:spPr>
          <a:xfrm>
            <a:off x="304800" y="4946916"/>
            <a:ext cx="8686800"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a:t>
            </a:r>
            <a:r>
              <a:rPr lang="en-US" sz="2400" u="sng" dirty="0" smtClean="0">
                <a:latin typeface="Arial" panose="020B0604020202020204" pitchFamily="34" charset="0"/>
                <a:cs typeface="Arial" panose="020B0604020202020204" pitchFamily="34" charset="0"/>
              </a:rPr>
              <a:t>challenge</a:t>
            </a:r>
            <a:r>
              <a:rPr lang="en-US" sz="2400" dirty="0" smtClean="0">
                <a:latin typeface="Arial" panose="020B0604020202020204" pitchFamily="34" charset="0"/>
                <a:cs typeface="Arial" panose="020B0604020202020204" pitchFamily="34" charset="0"/>
              </a:rPr>
              <a:t>” yourself</a:t>
            </a:r>
            <a:endParaRPr lang="en-US" sz="2400" dirty="0">
              <a:latin typeface="Arial" panose="020B0604020202020204" pitchFamily="34" charset="0"/>
              <a:cs typeface="Arial" panose="020B0604020202020204" pitchFamily="34" charset="0"/>
            </a:endParaRPr>
          </a:p>
        </p:txBody>
      </p:sp>
      <p:sp>
        <p:nvSpPr>
          <p:cNvPr id="19" name="TextBox 18"/>
          <p:cNvSpPr txBox="1"/>
          <p:nvPr/>
        </p:nvSpPr>
        <p:spPr>
          <a:xfrm>
            <a:off x="332438" y="838200"/>
            <a:ext cx="5480988" cy="461665"/>
          </a:xfrm>
          <a:prstGeom prst="rect">
            <a:avLst/>
          </a:prstGeom>
          <a:noFill/>
        </p:spPr>
        <p:txBody>
          <a:bodyPr wrap="none" numCol="1" rtlCol="0">
            <a:spAutoFit/>
          </a:bodyPr>
          <a:lstStyle/>
          <a:p>
            <a:r>
              <a:rPr lang="en-US" sz="2400" b="1" u="sng" dirty="0" smtClean="0">
                <a:latin typeface="Arial" panose="020B0604020202020204" pitchFamily="34" charset="0"/>
                <a:cs typeface="Arial" panose="020B0604020202020204" pitchFamily="34" charset="0"/>
              </a:rPr>
              <a:t>And why do you want a new career?</a:t>
            </a:r>
            <a:endParaRPr lang="en-US" sz="2400" b="1" u="sng" dirty="0">
              <a:latin typeface="Arial" panose="020B0604020202020204" pitchFamily="34" charset="0"/>
              <a:cs typeface="Arial" panose="020B0604020202020204" pitchFamily="34" charset="0"/>
            </a:endParaRPr>
          </a:p>
        </p:txBody>
      </p:sp>
      <p:sp>
        <p:nvSpPr>
          <p:cNvPr id="20" name="TextBox 19"/>
          <p:cNvSpPr txBox="1"/>
          <p:nvPr/>
        </p:nvSpPr>
        <p:spPr>
          <a:xfrm>
            <a:off x="304800" y="5531309"/>
            <a:ext cx="8686800"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be a “</a:t>
            </a:r>
            <a:r>
              <a:rPr lang="en-US" sz="2400" u="sng" dirty="0" smtClean="0">
                <a:latin typeface="Arial" panose="020B0604020202020204" pitchFamily="34" charset="0"/>
                <a:cs typeface="Arial" panose="020B0604020202020204" pitchFamily="34" charset="0"/>
              </a:rPr>
              <a:t>role model</a:t>
            </a:r>
            <a:r>
              <a:rPr lang="en-US" sz="2400" dirty="0" smtClean="0">
                <a:latin typeface="Arial" panose="020B0604020202020204" pitchFamily="34" charset="0"/>
                <a:cs typeface="Arial" panose="020B0604020202020204" pitchFamily="34" charset="0"/>
              </a:rPr>
              <a:t>” for kids</a:t>
            </a:r>
            <a:endParaRPr lang="en-US" sz="2400" dirty="0">
              <a:latin typeface="Arial" panose="020B0604020202020204" pitchFamily="34" charset="0"/>
              <a:cs typeface="Arial" panose="020B0604020202020204" pitchFamily="34" charset="0"/>
            </a:endParaRPr>
          </a:p>
        </p:txBody>
      </p:sp>
      <p:pic>
        <p:nvPicPr>
          <p:cNvPr id="8194" name="Picture 2" descr="http://s2.quickmeme.com/img/74/74e004eeea3edb4c231d09763dfacf85bb6bf56184b0dfc8c7aaaf5ed3e55a2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686300" y="1823772"/>
            <a:ext cx="4210487" cy="3152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852593"/>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 = Our Goal</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3200" dirty="0">
                <a:latin typeface="Arial" panose="020B0604020202020204" pitchFamily="34" charset="0"/>
                <a:ea typeface="Roboto" panose="02000000000000000000" pitchFamily="2" charset="0"/>
                <a:cs typeface="Arial" panose="020B0604020202020204" pitchFamily="34" charset="0"/>
              </a:rPr>
              <a:t>As instructors, </a:t>
            </a:r>
          </a:p>
          <a:p>
            <a:pPr indent="0" algn="ctr">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we take your goals </a:t>
            </a:r>
            <a:r>
              <a:rPr lang="en-US" sz="3200" b="1" u="sng" dirty="0">
                <a:latin typeface="Arial" panose="020B0604020202020204" pitchFamily="34" charset="0"/>
                <a:ea typeface="Roboto" panose="02000000000000000000" pitchFamily="2" charset="0"/>
                <a:cs typeface="Arial" panose="020B0604020202020204" pitchFamily="34" charset="0"/>
              </a:rPr>
              <a:t>very, </a:t>
            </a:r>
            <a:r>
              <a:rPr lang="en-US" sz="3200" b="1" i="1" u="sng" dirty="0">
                <a:latin typeface="Arial" panose="020B0604020202020204" pitchFamily="34" charset="0"/>
                <a:ea typeface="Roboto" panose="02000000000000000000" pitchFamily="2" charset="0"/>
                <a:cs typeface="Arial" panose="020B0604020202020204" pitchFamily="34" charset="0"/>
              </a:rPr>
              <a:t>very</a:t>
            </a:r>
            <a:r>
              <a:rPr lang="en-US" sz="3200" b="1" u="sng" dirty="0">
                <a:latin typeface="Arial" panose="020B0604020202020204" pitchFamily="34" charset="0"/>
                <a:ea typeface="Roboto" panose="02000000000000000000" pitchFamily="2" charset="0"/>
                <a:cs typeface="Arial" panose="020B0604020202020204" pitchFamily="34" charset="0"/>
              </a:rPr>
              <a:t> seriously.</a:t>
            </a:r>
          </a:p>
          <a:p>
            <a:pPr indent="0" algn="ctr">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1127823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UCF -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id="{62F939B6-93AF-4DB8-9C6B-D6C7DFDC589F}" name="Office Theme" vid="{4A3C46E8-61CC-4603-A589-7422A47A8E4A}"/>
    </a:ext>
  </a:extLst>
</a:theme>
</file>

<file path=ppt/theme/theme3.xml><?xml version="1.0" encoding="utf-8"?>
<a:theme xmlns:a="http://schemas.openxmlformats.org/drawingml/2006/main" name="Rutgers -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id="{62F939B6-93AF-4DB8-9C6B-D6C7DFDC589F}" name="Office Theme" vid="{4A3C46E8-61CC-4603-A589-7422A47A8E4A}"/>
    </a:ext>
  </a:extLst>
</a:theme>
</file>

<file path=ppt/theme/theme4.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id="{62F939B6-93AF-4DB8-9C6B-D6C7DFDC589F}" name="Office Theme" vid="{4A3C46E8-61CC-4603-A589-7422A47A8E4A}"/>
    </a:ext>
  </a:extLst>
</a:theme>
</file>

<file path=ppt/theme/theme5.xml><?xml version="1.0" encoding="utf-8"?>
<a:theme xmlns:a="http://schemas.openxmlformats.org/drawingml/2006/main" name="UTAust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id="{62F939B6-93AF-4DB8-9C6B-D6C7DFDC589F}" name="Office Theme" vid="{4A3C46E8-61CC-4603-A589-7422A47A8E4A}"/>
    </a:ext>
  </a:extLst>
</a:theme>
</file>

<file path=ppt/theme/theme6.xml><?xml version="1.0" encoding="utf-8"?>
<a:theme xmlns:a="http://schemas.openxmlformats.org/drawingml/2006/main" name="UCL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id="{62F939B6-93AF-4DB8-9C6B-D6C7DFDC589F}" name="Office Theme"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12372</TotalTime>
  <Words>1445</Words>
  <Application>Microsoft Office PowerPoint</Application>
  <PresentationFormat>On-screen Show (4:3)</PresentationFormat>
  <Paragraphs>378</Paragraphs>
  <Slides>54</Slides>
  <Notes>44</Notes>
  <HiddenSlides>0</HiddenSlides>
  <MMClips>0</MMClips>
  <ScaleCrop>false</ScaleCrop>
  <HeadingPairs>
    <vt:vector size="4" baseType="variant">
      <vt:variant>
        <vt:lpstr>Theme</vt:lpstr>
      </vt:variant>
      <vt:variant>
        <vt:i4>6</vt:i4>
      </vt:variant>
      <vt:variant>
        <vt:lpstr>Slide Titles</vt:lpstr>
      </vt:variant>
      <vt:variant>
        <vt:i4>54</vt:i4>
      </vt:variant>
    </vt:vector>
  </HeadingPairs>
  <TitlesOfParts>
    <vt:vector size="60" baseType="lpstr">
      <vt:lpstr>UCF - Theme</vt:lpstr>
      <vt:lpstr>1_Unbranded</vt:lpstr>
      <vt:lpstr>Rutgers - Theme</vt:lpstr>
      <vt:lpstr>Unbranded</vt:lpstr>
      <vt:lpstr>UTAustin</vt:lpstr>
      <vt:lpstr>UCLA</vt:lpstr>
      <vt:lpstr>The Zen of Coding</vt:lpstr>
      <vt:lpstr>Quick Introductions! (30 seconds)</vt:lpstr>
      <vt:lpstr>And now for the real source of knowledge…</vt:lpstr>
      <vt:lpstr>Instructor = … ?</vt:lpstr>
      <vt:lpstr>PowerPoint Presentation</vt:lpstr>
      <vt:lpstr>The Path of Learning</vt:lpstr>
      <vt:lpstr>Your Goals...</vt:lpstr>
      <vt:lpstr>Your Goals...</vt:lpstr>
      <vt:lpstr>Your Goal = Our Goal</vt:lpstr>
      <vt:lpstr>Support Team</vt:lpstr>
      <vt:lpstr>But Remember…</vt:lpstr>
      <vt:lpstr>On Keys To Success…</vt:lpstr>
      <vt:lpstr>Don’t Be This Guy…</vt:lpstr>
      <vt:lpstr>This Should Be You.</vt:lpstr>
      <vt:lpstr>Our Mantra for Today and Beyond…</vt:lpstr>
      <vt:lpstr>Our Mantra for Today and Beyond…</vt:lpstr>
      <vt:lpstr>PowerPoint Presentation</vt:lpstr>
      <vt:lpstr>The Path of Learning</vt:lpstr>
      <vt:lpstr>Nothing Comes Easy…</vt:lpstr>
      <vt:lpstr>Obstacle #1 – The Great Confusion</vt:lpstr>
      <vt:lpstr>Obstacle #2 – The Great Doubt</vt:lpstr>
      <vt:lpstr>Obstacle #3 – The Great Distance</vt:lpstr>
      <vt:lpstr>Nothing Comes Easy…</vt:lpstr>
      <vt:lpstr>Learning is “Frustrating”</vt:lpstr>
      <vt:lpstr>Advice for the Journey</vt:lpstr>
      <vt:lpstr>Advice for the Journey</vt:lpstr>
      <vt:lpstr>Advice for the Journey</vt:lpstr>
      <vt:lpstr>Course Structure</vt:lpstr>
      <vt:lpstr>Daily Schedule</vt:lpstr>
      <vt:lpstr>Daily Schedule</vt:lpstr>
      <vt:lpstr>Pre-Work</vt:lpstr>
      <vt:lpstr>Software Checklist</vt:lpstr>
      <vt:lpstr>Accounts Checklist</vt:lpstr>
      <vt:lpstr>Self-Check</vt:lpstr>
      <vt:lpstr>On the Modern Web</vt:lpstr>
      <vt:lpstr>Full-Stack Development?</vt:lpstr>
      <vt:lpstr>The “Magic” of YouTube</vt:lpstr>
      <vt:lpstr>Full-Stack Development</vt:lpstr>
      <vt:lpstr>Full-Stack Development</vt:lpstr>
      <vt:lpstr>Full-Stack Development</vt:lpstr>
      <vt:lpstr>Google Foo – The Most Important Skill of All</vt:lpstr>
      <vt:lpstr>Let’s Get Crackin!</vt:lpstr>
      <vt:lpstr>Intro to Console / Terminal</vt:lpstr>
      <vt:lpstr>INSTRUCTOR DEMO</vt:lpstr>
      <vt:lpstr>&gt; YOUR TURN!</vt:lpstr>
      <vt:lpstr>&gt; YOUR TURN!</vt:lpstr>
      <vt:lpstr>Intro to Console</vt:lpstr>
      <vt:lpstr>Hello, HTML</vt:lpstr>
      <vt:lpstr>&lt;title&gt; Intro to HTML &lt;/title&gt;</vt:lpstr>
      <vt:lpstr>&gt; YOUR TURN</vt:lpstr>
      <vt:lpstr>YouTube Video Walkthrough!</vt:lpstr>
      <vt:lpstr>&lt;title&gt; Intro to HTML &lt;/title&gt;</vt:lpstr>
      <vt:lpstr>Homework!</vt:lpstr>
      <vt:lpstr>Homework “Due”: Next Class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Dan Kaltenbaugh</cp:lastModifiedBy>
  <cp:revision>1440</cp:revision>
  <cp:lastPrinted>2017-01-16T23:38:35Z</cp:lastPrinted>
  <dcterms:created xsi:type="dcterms:W3CDTF">2015-01-20T17:19:00Z</dcterms:created>
  <dcterms:modified xsi:type="dcterms:W3CDTF">2017-01-17T00:16:20Z</dcterms:modified>
</cp:coreProperties>
</file>